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91" r:id="rId12"/>
    <p:sldId id="290" r:id="rId13"/>
    <p:sldId id="292" r:id="rId14"/>
    <p:sldId id="305" r:id="rId15"/>
    <p:sldId id="268" r:id="rId16"/>
    <p:sldId id="269" r:id="rId17"/>
    <p:sldId id="270" r:id="rId18"/>
    <p:sldId id="271" r:id="rId19"/>
    <p:sldId id="306" r:id="rId20"/>
    <p:sldId id="274" r:id="rId21"/>
    <p:sldId id="294" r:id="rId22"/>
    <p:sldId id="295" r:id="rId23"/>
    <p:sldId id="296" r:id="rId24"/>
    <p:sldId id="307" r:id="rId25"/>
    <p:sldId id="280" r:id="rId26"/>
    <p:sldId id="297" r:id="rId27"/>
    <p:sldId id="298" r:id="rId28"/>
    <p:sldId id="299" r:id="rId29"/>
    <p:sldId id="300" r:id="rId30"/>
    <p:sldId id="301" r:id="rId31"/>
    <p:sldId id="302" r:id="rId32"/>
    <p:sldId id="308" r:id="rId33"/>
    <p:sldId id="282" r:id="rId34"/>
    <p:sldId id="283" r:id="rId35"/>
    <p:sldId id="284" r:id="rId36"/>
    <p:sldId id="303" r:id="rId37"/>
    <p:sldId id="285" r:id="rId38"/>
    <p:sldId id="286" r:id="rId39"/>
    <p:sldId id="309" r:id="rId40"/>
    <p:sldId id="289" r:id="rId41"/>
    <p:sldId id="315" r:id="rId42"/>
    <p:sldId id="313" r:id="rId43"/>
    <p:sldId id="314" r:id="rId44"/>
    <p:sldId id="317" r:id="rId45"/>
  </p:sldIdLst>
  <p:sldSz cx="12192000" cy="6858000"/>
  <p:notesSz cx="6858000" cy="9144000"/>
  <p:embeddedFontLst>
    <p:embeddedFont>
      <p:font typeface="Arial Rounded MT Bold" panose="020F0704030504030204" pitchFamily="34" charset="0"/>
      <p:regular r:id="rId47"/>
    </p:embeddedFont>
    <p:embeddedFont>
      <p:font typeface="Calibri" panose="020F0502020204030204" pitchFamily="34" charset="0"/>
      <p:regular r:id="rId48"/>
      <p:bold r:id="rId49"/>
      <p:italic r:id="rId50"/>
      <p:boldItalic r:id="rId51"/>
    </p:embeddedFont>
    <p:embeddedFont>
      <p:font typeface="Montserrat Light" panose="020B0604020202020204" charset="0"/>
      <p:regular r:id="rId52"/>
      <p:bold r:id="rId53"/>
      <p:italic r:id="rId54"/>
      <p:boldItalic r:id="rId55"/>
    </p:embeddedFont>
    <p:embeddedFont>
      <p:font typeface="Roboto Mono" panose="020B0604020202020204" charset="0"/>
      <p:regular r:id="rId56"/>
      <p:bold r:id="rId57"/>
      <p:italic r:id="rId58"/>
      <p:boldItalic r:id="rId59"/>
    </p:embeddedFont>
    <p:embeddedFont>
      <p:font typeface="Roboto Mono Light" panose="020B0604020202020204" charset="0"/>
      <p:regular r:id="rId60"/>
      <p:bold r:id="rId61"/>
      <p:italic r:id="rId62"/>
      <p:boldItalic r:id="rId63"/>
    </p:embeddedFont>
    <p:embeddedFont>
      <p:font typeface="Roboto Mono Medium" panose="020B0604020202020204" charset="0"/>
      <p:regular r:id="rId64"/>
      <p:bold r:id="rId65"/>
      <p:italic r:id="rId66"/>
      <p:boldItalic r:id="rId67"/>
    </p:embeddedFont>
    <p:embeddedFont>
      <p:font typeface="Sora"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3818" autoAdjust="0"/>
  </p:normalViewPr>
  <p:slideViewPr>
    <p:cSldViewPr snapToGrid="0">
      <p:cViewPr varScale="1">
        <p:scale>
          <a:sx n="91" d="100"/>
          <a:sy n="91" d="100"/>
        </p:scale>
        <p:origin x="129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Hello, my Name is </a:t>
            </a:r>
            <a:r>
              <a:rPr lang="en-US" dirty="0" err="1"/>
              <a:t>Stefanus</a:t>
            </a:r>
            <a:r>
              <a:rPr lang="en-US" dirty="0"/>
              <a:t> </a:t>
            </a:r>
            <a:r>
              <a:rPr lang="en-US" dirty="0" err="1"/>
              <a:t>Yudi</a:t>
            </a:r>
            <a:r>
              <a:rPr lang="en-US" dirty="0"/>
              <a:t> Irwan, for you today, I will explain my Data Analysis portfolio with Title “Insurance Charge Data Analysis”. I made this to fulfill my final project for </a:t>
            </a:r>
            <a:r>
              <a:rPr lang="en-US" dirty="0" err="1"/>
              <a:t>Pacmann</a:t>
            </a:r>
            <a:r>
              <a:rPr lang="en-US" dirty="0"/>
              <a:t> Data Academy in Indonesia in The Probability Course. </a:t>
            </a: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BMI analysis shows us that 81,7% of the insurance are overweight to extremely obese, this is the cause why the BMI average lies on the obese value</a:t>
            </a: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729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on charges show us that by comparing the central tendencies smoker insurance charge are more expensive than non smoker insurance charges, mode of smoker charges is larger that 18000 dollar, whereas non smoker less than 10000 dollar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02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of analysis show us that without regarding to BMI, smoker insurance charge is more expensive than non-smoker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618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Insurance user comes mainly from 25-51 years old. 87,1% of them have an average value of BMI around 30. The most expensive group of insurance users comes from smoker people with charges for more than 18000 dollars while charges for a non-smoker is just 10000 dollar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15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look at the categorical variable analysis</a:t>
            </a:r>
            <a:endParaRPr dirty="0"/>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shows us that there is nearly even distribution of people in every region, there is also nearly even distribution of gender for every region, and a nearly even distribution of smoker, and non-smoker people in every region. A slight difference exists in the southeast region. Also, the ratio of smokers to non-smokers people is 1:4</a:t>
            </a: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showing us that all charges distribution are positively skewed for every region, and the most expensive charges is at northeast for around 10000 dollars while the cheapest charge is at the southwest of around 8800 dollars</a:t>
            </a:r>
            <a:endParaRPr dirty="0"/>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smoker and gender analysis show us that 20.5% of insurance users are smokers and there is more male who smokes. Also, 79.5% of insurance users are non-smoker and there are more females than male</a:t>
            </a:r>
            <a:endParaRPr dirty="0"/>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every region has a nearly equal amount of insurance users, gender, smoker, and smoker, and the proportion of smokers to non-smokers is 20.5% compared to 79.5%, </a:t>
            </a:r>
          </a:p>
          <a:p>
            <a:endParaRPr lang="en-US" dirty="0"/>
          </a:p>
          <a:p>
            <a:r>
              <a:rPr lang="en-US" dirty="0"/>
              <a:t>a slight difference exists in the southeast region. </a:t>
            </a:r>
          </a:p>
          <a:p>
            <a:endParaRPr lang="en-US" dirty="0"/>
          </a:p>
          <a:p>
            <a:r>
              <a:rPr lang="en-US" dirty="0"/>
              <a:t>All charges in every region are positively skewed with the northeast becoming the most expensive region with charges of around 10000 dollars </a:t>
            </a:r>
          </a:p>
          <a:p>
            <a:endParaRPr lang="en-US" dirty="0"/>
          </a:p>
          <a:p>
            <a:r>
              <a:rPr lang="en-US" dirty="0"/>
              <a:t>and the southwest region being the cheapest region with charges of around 8800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95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examine the probability through continuous variable analysis</a:t>
            </a:r>
            <a:endParaRPr dirty="0"/>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outline of this presentation comprises of 8 parts, the first is Introduction to the problem, next we will look at the dataset, going into the analysis there will be comprises of 5 analysis part which is Descriptive statistic, categorical variable, continuous variable, correlation variable, and the last is hypothesis testing. Then we will end this analysis by conclusion</a:t>
            </a: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smoker will have a probability of 0.93 to have an insurance charge for more than 16700 dollars, </a:t>
            </a:r>
          </a:p>
          <a:p>
            <a:endParaRPr lang="en-US" dirty="0"/>
          </a:p>
          <a:p>
            <a:r>
              <a:rPr lang="en-US" dirty="0"/>
              <a:t>while non-smoker just 0.08, </a:t>
            </a:r>
          </a:p>
          <a:p>
            <a:endParaRPr lang="en-US" dirty="0"/>
          </a:p>
          <a:p>
            <a:r>
              <a:rPr lang="en-US" dirty="0"/>
              <a:t>This is very distinct probability value from smoker and non smoker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1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By comparing people with low BMI and high BMI. </a:t>
            </a:r>
          </a:p>
          <a:p>
            <a:endParaRPr lang="en-US" dirty="0"/>
          </a:p>
          <a:p>
            <a:r>
              <a:rPr lang="en-US" dirty="0"/>
              <a:t>People with a High BMI have a probability of 0.26 to get an insurance charge for more than 16700 dollars, </a:t>
            </a:r>
          </a:p>
          <a:p>
            <a:endParaRPr lang="en-US" dirty="0"/>
          </a:p>
          <a:p>
            <a:r>
              <a:rPr lang="en-US" dirty="0"/>
              <a:t>while people with a normal BMI is 0.21. </a:t>
            </a:r>
          </a:p>
          <a:p>
            <a:endParaRPr lang="en-US" dirty="0"/>
          </a:p>
          <a:p>
            <a:r>
              <a:rPr lang="en-US" dirty="0"/>
              <a:t>This value difference is not so significant as 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77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combined analysis between smoker and BMI still show us </a:t>
            </a:r>
          </a:p>
          <a:p>
            <a:endParaRPr lang="en-US" dirty="0"/>
          </a:p>
          <a:p>
            <a:r>
              <a:rPr lang="en-US" dirty="0"/>
              <a:t>that smoker is strong factor that make the insurance charge is expensive compare to BMI</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0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a:t>
            </a:r>
          </a:p>
          <a:p>
            <a:endParaRPr lang="en-US" dirty="0"/>
          </a:p>
          <a:p>
            <a:r>
              <a:rPr lang="en-US" dirty="0"/>
              <a:t>the probability of a smoker getting insurance charges for more than 16700 dollars is very large more than 0.7,</a:t>
            </a:r>
          </a:p>
          <a:p>
            <a:endParaRPr lang="en-US" dirty="0"/>
          </a:p>
          <a:p>
            <a:r>
              <a:rPr lang="en-US" dirty="0"/>
              <a:t>BMI also becomes the contributing factor </a:t>
            </a:r>
          </a:p>
          <a:p>
            <a:endParaRPr lang="en-US" dirty="0"/>
          </a:p>
          <a:p>
            <a:r>
              <a:rPr lang="en-US" dirty="0"/>
              <a:t>for the probability of a person </a:t>
            </a:r>
          </a:p>
          <a:p>
            <a:endParaRPr lang="en-US" dirty="0"/>
          </a:p>
          <a:p>
            <a:r>
              <a:rPr lang="en-US" dirty="0"/>
              <a:t>to get expensive insurance charges </a:t>
            </a:r>
          </a:p>
          <a:p>
            <a:endParaRPr lang="en-US" dirty="0"/>
          </a:p>
          <a:p>
            <a:r>
              <a:rPr lang="en-US" dirty="0"/>
              <a:t>but not as large as smoking</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96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correlation between variables</a:t>
            </a:r>
            <a:endParaRPr dirty="0"/>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smoker correlation analysis shows us that </a:t>
            </a:r>
          </a:p>
          <a:p>
            <a:endParaRPr lang="en-US" dirty="0"/>
          </a:p>
          <a:p>
            <a:r>
              <a:rPr lang="en-US" dirty="0"/>
              <a:t>there is high correlation between BMI and charges, also there are some pattern in age and charges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677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a:t>
            </a:r>
          </a:p>
          <a:p>
            <a:endParaRPr lang="en-US" dirty="0"/>
          </a:p>
          <a:p>
            <a:r>
              <a:rPr lang="en-US" dirty="0"/>
              <a:t>we know that </a:t>
            </a:r>
            <a:r>
              <a:rPr lang="en-US" sz="1200" b="0" i="0" dirty="0">
                <a:solidFill>
                  <a:srgbClr val="000000"/>
                </a:solidFill>
                <a:effectLst/>
                <a:latin typeface="+mj-lt"/>
              </a:rPr>
              <a:t>if the BMI of insurance user increase by one value, the charges will increase by $1466</a:t>
            </a:r>
          </a:p>
          <a:p>
            <a:endParaRPr lang="en-US" sz="1200" b="0" i="0" dirty="0">
              <a:solidFill>
                <a:srgbClr val="000000"/>
              </a:solidFill>
              <a:effectLst/>
              <a:latin typeface="+mj-lt"/>
            </a:endParaRPr>
          </a:p>
          <a:p>
            <a:r>
              <a:rPr lang="en-US" sz="1200" b="0" i="0" dirty="0">
                <a:solidFill>
                  <a:srgbClr val="000000"/>
                </a:solidFill>
                <a:effectLst/>
                <a:latin typeface="+mj-lt"/>
              </a:rPr>
              <a:t>One thousand four hundred and </a:t>
            </a:r>
            <a:r>
              <a:rPr lang="en-US" sz="1200" b="0" i="0" dirty="0" err="1">
                <a:solidFill>
                  <a:srgbClr val="000000"/>
                </a:solidFill>
                <a:effectLst/>
                <a:latin typeface="+mj-lt"/>
              </a:rPr>
              <a:t>sixtysix</a:t>
            </a:r>
            <a:r>
              <a:rPr lang="en-US" sz="1200" b="0" i="0" dirty="0">
                <a:solidFill>
                  <a:srgbClr val="000000"/>
                </a:solidFill>
                <a:effectLst/>
                <a:latin typeface="+mj-lt"/>
              </a:rPr>
              <a:t> dollars</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88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Separating smoker data by BMI equal to 30 we get a high correlation for age and charges for both BMI less than 30 and BMI more than 30.</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602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we found </a:t>
            </a:r>
            <a:r>
              <a:rPr lang="en-US" b="0" dirty="0"/>
              <a:t>that for </a:t>
            </a:r>
            <a:r>
              <a:rPr lang="en-US" b="0" i="0" dirty="0">
                <a:solidFill>
                  <a:srgbClr val="000000"/>
                </a:solidFill>
                <a:effectLst/>
                <a:latin typeface="+mn-lt"/>
              </a:rPr>
              <a:t>BMI more than 30, </a:t>
            </a:r>
          </a:p>
          <a:p>
            <a:endParaRPr lang="en-US" b="0" i="0" dirty="0">
              <a:solidFill>
                <a:srgbClr val="000000"/>
              </a:solidFill>
              <a:effectLst/>
              <a:latin typeface="+mn-lt"/>
            </a:endParaRPr>
          </a:p>
          <a:p>
            <a:r>
              <a:rPr lang="en-US" b="0" i="0" dirty="0">
                <a:solidFill>
                  <a:srgbClr val="000000"/>
                </a:solidFill>
                <a:effectLst/>
                <a:latin typeface="+mn-lt"/>
              </a:rPr>
              <a:t>if the age was increased by one value, there will be an increase </a:t>
            </a:r>
            <a:r>
              <a:rPr lang="en-US" b="0" dirty="0">
                <a:latin typeface="+mn-lt"/>
              </a:rPr>
              <a:t>in</a:t>
            </a:r>
            <a:r>
              <a:rPr lang="en-US" b="0" i="0" dirty="0">
                <a:solidFill>
                  <a:srgbClr val="000000"/>
                </a:solidFill>
                <a:effectLst/>
                <a:latin typeface="+mn-lt"/>
              </a:rPr>
              <a:t> insurance charges by $480, </a:t>
            </a:r>
          </a:p>
          <a:p>
            <a:endParaRPr lang="en-US" b="0" i="0" dirty="0">
              <a:solidFill>
                <a:srgbClr val="000000"/>
              </a:solidFill>
              <a:effectLst/>
              <a:latin typeface="+mn-lt"/>
            </a:endParaRPr>
          </a:p>
          <a:p>
            <a:r>
              <a:rPr lang="en-US" b="0" i="0" dirty="0">
                <a:solidFill>
                  <a:srgbClr val="000000"/>
                </a:solidFill>
                <a:effectLst/>
                <a:latin typeface="+mn-lt"/>
              </a:rPr>
              <a:t>and for BMI &lt; 30 </a:t>
            </a:r>
            <a:r>
              <a:rPr lang="en-US" dirty="0">
                <a:latin typeface="+mn-lt"/>
              </a:rPr>
              <a:t>if the </a:t>
            </a:r>
            <a:r>
              <a:rPr lang="en-US" b="0" i="0" dirty="0">
                <a:solidFill>
                  <a:srgbClr val="000000"/>
                </a:solidFill>
                <a:effectLst/>
                <a:latin typeface="+mn-lt"/>
              </a:rPr>
              <a:t>age was increased by one value, there will be an increase </a:t>
            </a:r>
            <a:r>
              <a:rPr lang="en-US" b="0" dirty="0">
                <a:latin typeface="+mn-lt"/>
              </a:rPr>
              <a:t>in</a:t>
            </a:r>
            <a:r>
              <a:rPr lang="en-US" b="0" i="0" dirty="0">
                <a:solidFill>
                  <a:srgbClr val="000000"/>
                </a:solidFill>
                <a:effectLst/>
                <a:latin typeface="+mn-lt"/>
              </a:rPr>
              <a:t> insurance charges by $513. </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03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non smoker correlation analysis show us that there are strong correlation and pattern between age and charges.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63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lets we talk about the problem</a:t>
            </a:r>
            <a:endParaRPr dirty="0"/>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non smoker correlation analysis and create regression line we</a:t>
            </a:r>
          </a:p>
          <a:p>
            <a:endParaRPr lang="en-US" dirty="0"/>
          </a:p>
          <a:p>
            <a:r>
              <a:rPr lang="en-US" dirty="0"/>
              <a:t>found that </a:t>
            </a:r>
            <a:r>
              <a:rPr lang="en-US" b="0" i="0" dirty="0">
                <a:solidFill>
                  <a:srgbClr val="000000"/>
                </a:solidFill>
                <a:effectLst/>
                <a:latin typeface="+mj-lt"/>
              </a:rPr>
              <a:t>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86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of correlation analysis is : </a:t>
            </a:r>
          </a:p>
          <a:p>
            <a:endParaRPr lang="en-US" dirty="0"/>
          </a:p>
          <a:p>
            <a:r>
              <a:rPr lang="en-US" dirty="0"/>
              <a:t>there is a correlation between smokers, BMI, and age, also for non-smokers, and the strength is vary. </a:t>
            </a:r>
          </a:p>
          <a:p>
            <a:endParaRPr lang="en-US" dirty="0"/>
          </a:p>
          <a:p>
            <a:r>
              <a:rPr lang="en-US" dirty="0"/>
              <a:t>Correlation analysis shows that people who smoke will have more expensive insurance charges compared to other insurance charges.</a:t>
            </a:r>
          </a:p>
          <a:p>
            <a:endParaRPr lang="en-US" dirty="0"/>
          </a:p>
          <a:p>
            <a:r>
              <a:rPr lang="en-US" dirty="0"/>
              <a:t>From this analysis, we know that smoking is higher factor that makes charges expensive, compare to BMI and age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95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part of this analysis is hypothesis testing</a:t>
            </a:r>
            <a:endParaRPr dirty="0"/>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hypothesis to be tested is “Smoker’s charges are higher than non-smokers”.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smoker’s insurance charges are higher than non-smoker insurance charges</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second hypothesis to be tested is “Insurance charges with BMI more than 25 is higher than insurance charges with BMI less than 25”.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person with a BMI more than 25 will have more expensive insurance than people with a BMI less than 25.</a:t>
            </a:r>
            <a:endParaRPr lang="en-US" dirty="0"/>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third hypothesis to be tested is “male and female BMI is similar”.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with a confidence level of 95%,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there is not enough data/evidence to prove that 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BMI is similar to Female BMI.</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00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hypothesis to be tested is “Male insurance charges are higher than female insurance charges”.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insurance charges are higher than female insurance charges.</a:t>
            </a:r>
            <a:endParaRPr dirty="0"/>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Finally we reach the conclusion part</a:t>
            </a:r>
            <a:endParaRPr dirty="0"/>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summary of our insurance charge analysis is, </a:t>
            </a:r>
          </a:p>
          <a:p>
            <a:endParaRPr lang="en-US" dirty="0"/>
          </a:p>
          <a:p>
            <a:r>
              <a:rPr lang="en-US" dirty="0"/>
              <a:t>there are several factors affecting insurance user charges determination</a:t>
            </a:r>
          </a:p>
          <a:p>
            <a:endParaRPr lang="en-US" dirty="0"/>
          </a:p>
          <a:p>
            <a:r>
              <a:rPr lang="en-US" dirty="0"/>
              <a:t>like, smoking, BMI, age, gender, region, and children. </a:t>
            </a:r>
          </a:p>
          <a:p>
            <a:endParaRPr lang="en-US" dirty="0"/>
          </a:p>
          <a:p>
            <a:r>
              <a:rPr lang="en-US" dirty="0"/>
              <a:t>The key factor to determine how expensive the insurance user is if they are smoking, </a:t>
            </a:r>
          </a:p>
          <a:p>
            <a:endParaRPr lang="en-US" dirty="0"/>
          </a:p>
          <a:p>
            <a:r>
              <a:rPr lang="en-US" dirty="0"/>
              <a:t>because the charges of smokers is absolutely more than 18750 (eighteen thousand seven hundred and </a:t>
            </a:r>
            <a:r>
              <a:rPr lang="en-US" dirty="0" err="1"/>
              <a:t>fifthy</a:t>
            </a:r>
            <a:r>
              <a:rPr lang="en-US" dirty="0"/>
              <a:t>) dollars.</a:t>
            </a:r>
          </a:p>
          <a:p>
            <a:endParaRPr lang="en-US" dirty="0"/>
          </a:p>
          <a:p>
            <a:r>
              <a:rPr lang="en-US" dirty="0"/>
              <a:t>Then second most contributing factor is BMI, and the third is age of the insurance users.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65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my reference for completing this analysis</a:t>
            </a:r>
            <a:endParaRPr dirty="0"/>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AutoNum type="arabicPeriod"/>
            </a:pPr>
            <a:r>
              <a:rPr lang="en-US" dirty="0"/>
              <a:t>Insurance companies need to account for every aspect of client data to determine the insurance price or insurance charges</a:t>
            </a:r>
          </a:p>
          <a:p>
            <a:pPr marL="228600" lvl="0" indent="-228600" algn="l" rtl="0">
              <a:lnSpc>
                <a:spcPct val="100000"/>
              </a:lnSpc>
              <a:spcBef>
                <a:spcPts val="0"/>
              </a:spcBef>
              <a:spcAft>
                <a:spcPts val="0"/>
              </a:spcAft>
              <a:buSzPts val="1400"/>
              <a:buAutoNum type="arabicPeriod"/>
            </a:pPr>
            <a:r>
              <a:rPr lang="en-US" dirty="0"/>
              <a:t>This insurance payment needed to pay for health bills to a healthcare facility</a:t>
            </a:r>
          </a:p>
          <a:p>
            <a:pPr marL="228600" lvl="0" indent="-228600" algn="l" rtl="0">
              <a:lnSpc>
                <a:spcPct val="100000"/>
              </a:lnSpc>
              <a:spcBef>
                <a:spcPts val="0"/>
              </a:spcBef>
              <a:spcAft>
                <a:spcPts val="0"/>
              </a:spcAft>
              <a:buSzPts val="1400"/>
              <a:buAutoNum type="arabicPeriod"/>
            </a:pPr>
            <a:r>
              <a:rPr lang="en-US" dirty="0"/>
              <a:t>A supervisor of a new insurance agency needed help from me to know how is the user’s condition related to the insurance price. And he has some data regarding the user condition and the insurance price in some regions</a:t>
            </a:r>
          </a:p>
          <a:p>
            <a:pPr marL="0" lvl="0" indent="0" algn="l" rtl="0">
              <a:lnSpc>
                <a:spcPct val="100000"/>
              </a:lnSpc>
              <a:spcBef>
                <a:spcPts val="0"/>
              </a:spcBef>
              <a:spcAft>
                <a:spcPts val="0"/>
              </a:spcAft>
              <a:buSzPts val="1400"/>
              <a:buNone/>
            </a:pPr>
            <a:endParaRPr dirty="0"/>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dataset for this insurance charge analysis</a:t>
            </a:r>
            <a:endParaRPr dirty="0"/>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dataset comprises of 7 columns and 1338 rows, we have three categorical data which is sex or gender, smoker that explain if the person are smoking or not, and region. Then we also have 4 numerical data which is age, Body Mass Index or BMI, total children in a family and insurance charges.</a:t>
            </a: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analysis we will look at the central tendencies of the data through descriptive statistics analysis</a:t>
            </a:r>
            <a:endParaRPr dirty="0"/>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Analysis on age shows us that, Insurance user ages ranged from 25-51 years old, and after separation by Smoker and gender category the central tendencies do not change much from the beginning.</a:t>
            </a: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Analysis of BMI shows us that the Mean BMI of insurance users lies in BMI obese category, same as age after separation by smoker and gender variables are not affecting BMI central tendencies</a:t>
            </a: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123060" y="134834"/>
            <a:ext cx="4114800" cy="4973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266367" y="606846"/>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788340" y="541234"/>
            <a:ext cx="4114800" cy="49736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4025567" y="1145326"/>
            <a:ext cx="3640347"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332624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4"/>
          <p:cNvSpPr txBox="1"/>
          <p:nvPr/>
        </p:nvSpPr>
        <p:spPr>
          <a:xfrm>
            <a:off x="915572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120" name="Google Shape;120;p75"/>
          <p:cNvSpPr txBox="1"/>
          <p:nvPr/>
        </p:nvSpPr>
        <p:spPr>
          <a:xfrm>
            <a:off x="916505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userDrawn="1"/>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4">
            <a:alphaModFix/>
          </a:blip>
          <a:srcRect/>
          <a:stretch/>
        </p:blipFill>
        <p:spPr>
          <a:xfrm>
            <a:off x="10516487" y="137306"/>
            <a:ext cx="1572880" cy="455637"/>
          </a:xfrm>
          <a:prstGeom prst="rect">
            <a:avLst/>
          </a:prstGeom>
          <a:noFill/>
          <a:ln>
            <a:noFill/>
          </a:ln>
        </p:spPr>
      </p:pic>
      <p:cxnSp>
        <p:nvCxnSpPr>
          <p:cNvPr id="88" name="Google Shape;88;p71"/>
          <p:cNvCxnSpPr/>
          <p:nvPr/>
        </p:nvCxnSpPr>
        <p:spPr>
          <a:xfrm>
            <a:off x="146347" y="6675438"/>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433075" y="6492875"/>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520868"/>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www.cdc.gov/healthyweight/images/assessing/bmi-adult-fb-600x315.jpg?_=07167"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3" Type="http://schemas.openxmlformats.org/officeDocument/2006/relationships/image" Target="../media/image45.png"/><Relationship Id="rId7" Type="http://schemas.openxmlformats.org/officeDocument/2006/relationships/hyperlink" Target="https://github.com/StefanusYudi22/Insurance-Charge-Data-Analysis/blob/main/Notebook_Insurance-Charges-Data-Analysis.ipynb" TargetMode="External"/><Relationship Id="rId12" Type="http://schemas.openxmlformats.org/officeDocument/2006/relationships/image" Target="../media/image50.png"/><Relationship Id="rId2" Type="http://schemas.openxmlformats.org/officeDocument/2006/relationships/hyperlink" Target="mailto:yudi.stefanus22@gmail.com" TargetMode="External"/><Relationship Id="rId16" Type="http://schemas.openxmlformats.org/officeDocument/2006/relationships/hyperlink" Target="https://youtu.be/MEXNTOee7Lg" TargetMode="External"/><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hyperlink" Target="https://www.kaggle.com/code/stefanusyudiirwan/insurance-charges-data-analysis/notebook" TargetMode="External"/><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hyperlink" Target="https://www.linkedin.com/in/stefanusyudi22/" TargetMode="External"/><Relationship Id="rId9" Type="http://schemas.openxmlformats.org/officeDocument/2006/relationships/hyperlink" Target="https://github.com/StefanusYudi22/Insurance-Charge-Data-Analysis" TargetMode="External"/><Relationship Id="rId14" Type="http://schemas.openxmlformats.org/officeDocument/2006/relationships/hyperlink" Target="https://drive.google.com/file/d/1V9xOig-nkZZ4KoFKSPoQyzgqM6SRA_1I/view?usp=shar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624510"/>
            <a:ext cx="9487800" cy="1207090"/>
            <a:chOff x="1352101" y="2247783"/>
            <a:chExt cx="9487800" cy="1207090"/>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Insurance Charges Data Analysis</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2679870" y="3052273"/>
              <a:ext cx="6537622"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Final Data Analysis Project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
        <p:nvSpPr>
          <p:cNvPr id="2" name="TextBox 1">
            <a:extLst>
              <a:ext uri="{FF2B5EF4-FFF2-40B4-BE49-F238E27FC236}">
                <a16:creationId xmlns:a16="http://schemas.microsoft.com/office/drawing/2014/main" id="{FD8E4720-C07A-9B43-7CB2-6EA3BCD5CA01}"/>
              </a:ext>
            </a:extLst>
          </p:cNvPr>
          <p:cNvSpPr txBox="1"/>
          <p:nvPr/>
        </p:nvSpPr>
        <p:spPr>
          <a:xfrm>
            <a:off x="3749040" y="3946337"/>
            <a:ext cx="4399280" cy="523220"/>
          </a:xfrm>
          <a:prstGeom prst="rect">
            <a:avLst/>
          </a:prstGeom>
          <a:noFill/>
        </p:spPr>
        <p:txBody>
          <a:bodyPr wrap="square" rtlCol="0">
            <a:spAutoFit/>
          </a:bodyPr>
          <a:lstStyle/>
          <a:p>
            <a:pPr algn="ctr"/>
            <a:r>
              <a:rPr lang="en-US" b="1" dirty="0">
                <a:solidFill>
                  <a:srgbClr val="FFC000"/>
                </a:solidFill>
              </a:rPr>
              <a:t>By : </a:t>
            </a:r>
            <a:r>
              <a:rPr lang="en-US" b="1" dirty="0" err="1">
                <a:solidFill>
                  <a:srgbClr val="FFC000"/>
                </a:solidFill>
              </a:rPr>
              <a:t>Stefanus</a:t>
            </a:r>
            <a:r>
              <a:rPr lang="en-US" b="1" dirty="0">
                <a:solidFill>
                  <a:srgbClr val="FFC000"/>
                </a:solidFill>
              </a:rPr>
              <a:t> </a:t>
            </a:r>
            <a:r>
              <a:rPr lang="en-US" b="1" dirty="0" err="1">
                <a:solidFill>
                  <a:srgbClr val="FFC000"/>
                </a:solidFill>
              </a:rPr>
              <a:t>Yudi</a:t>
            </a:r>
            <a:r>
              <a:rPr lang="en-US" b="1" dirty="0">
                <a:solidFill>
                  <a:srgbClr val="FFC000"/>
                </a:solidFill>
              </a:rPr>
              <a:t> Irwan</a:t>
            </a:r>
          </a:p>
          <a:p>
            <a:pPr algn="ctr"/>
            <a:r>
              <a:rPr lang="en-US" b="1" dirty="0">
                <a:solidFill>
                  <a:srgbClr val="FFC000"/>
                </a:solidFill>
              </a:rPr>
              <a:t>Date : Thursday 6</a:t>
            </a:r>
            <a:r>
              <a:rPr lang="en-US" b="1" baseline="30000" dirty="0">
                <a:solidFill>
                  <a:srgbClr val="FFC000"/>
                </a:solidFill>
              </a:rPr>
              <a:t>th</a:t>
            </a:r>
            <a:r>
              <a:rPr lang="en-US" b="1" dirty="0">
                <a:solidFill>
                  <a:srgbClr val="FFC000"/>
                </a:solidFill>
              </a:rPr>
              <a:t> October 2022</a:t>
            </a:r>
            <a:endParaRPr lang="en-ID"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504899" y="119184"/>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5" name="Picture 4">
            <a:extLst>
              <a:ext uri="{FF2B5EF4-FFF2-40B4-BE49-F238E27FC236}">
                <a16:creationId xmlns:a16="http://schemas.microsoft.com/office/drawing/2014/main" id="{0256A54E-EA95-52C7-795F-FF62578A2633}"/>
              </a:ext>
            </a:extLst>
          </p:cNvPr>
          <p:cNvPicPr>
            <a:picLocks noChangeAspect="1"/>
          </p:cNvPicPr>
          <p:nvPr/>
        </p:nvPicPr>
        <p:blipFill>
          <a:blip r:embed="rId3"/>
          <a:stretch>
            <a:fillRect/>
          </a:stretch>
        </p:blipFill>
        <p:spPr>
          <a:xfrm>
            <a:off x="6035145" y="714915"/>
            <a:ext cx="5465975" cy="4304125"/>
          </a:xfrm>
          <a:prstGeom prst="rect">
            <a:avLst/>
          </a:prstGeom>
          <a:effectLst>
            <a:outerShdw blurRad="50800" dist="38100" dir="5400000" algn="t" rotWithShape="0">
              <a:prstClr val="black">
                <a:alpha val="40000"/>
              </a:prstClr>
            </a:outerShdw>
          </a:effectLst>
        </p:spPr>
      </p:pic>
      <p:grpSp>
        <p:nvGrpSpPr>
          <p:cNvPr id="8" name="Group 7">
            <a:extLst>
              <a:ext uri="{FF2B5EF4-FFF2-40B4-BE49-F238E27FC236}">
                <a16:creationId xmlns:a16="http://schemas.microsoft.com/office/drawing/2014/main" id="{25B1110D-1C5A-50F1-17F0-F75053F55B0C}"/>
              </a:ext>
            </a:extLst>
          </p:cNvPr>
          <p:cNvGrpSpPr/>
          <p:nvPr/>
        </p:nvGrpSpPr>
        <p:grpSpPr>
          <a:xfrm>
            <a:off x="421883" y="1385861"/>
            <a:ext cx="5553590" cy="3269683"/>
            <a:chOff x="421883" y="960335"/>
            <a:chExt cx="5553590" cy="3269683"/>
          </a:xfrm>
          <a:effectLst>
            <a:outerShdw blurRad="50800" dist="38100" dir="5400000" algn="t" rotWithShape="0">
              <a:prstClr val="black">
                <a:alpha val="40000"/>
              </a:prstClr>
            </a:outerShdw>
          </a:effectLst>
        </p:grpSpPr>
        <p:pic>
          <p:nvPicPr>
            <p:cNvPr id="2" name="Picture 1">
              <a:extLst>
                <a:ext uri="{FF2B5EF4-FFF2-40B4-BE49-F238E27FC236}">
                  <a16:creationId xmlns:a16="http://schemas.microsoft.com/office/drawing/2014/main" id="{A89EC14C-ED39-73FC-748F-8DC34BB0EE34}"/>
                </a:ext>
              </a:extLst>
            </p:cNvPr>
            <p:cNvPicPr>
              <a:picLocks noChangeAspect="1"/>
            </p:cNvPicPr>
            <p:nvPr/>
          </p:nvPicPr>
          <p:blipFill>
            <a:blip r:embed="rId4"/>
            <a:stretch>
              <a:fillRect/>
            </a:stretch>
          </p:blipFill>
          <p:spPr>
            <a:xfrm>
              <a:off x="421883" y="960335"/>
              <a:ext cx="5553590" cy="2915635"/>
            </a:xfrm>
            <a:prstGeom prst="rect">
              <a:avLst/>
            </a:prstGeom>
          </p:spPr>
        </p:pic>
        <p:sp>
          <p:nvSpPr>
            <p:cNvPr id="4" name="TextBox 3">
              <a:extLst>
                <a:ext uri="{FF2B5EF4-FFF2-40B4-BE49-F238E27FC236}">
                  <a16:creationId xmlns:a16="http://schemas.microsoft.com/office/drawing/2014/main" id="{C67E446D-810A-68D8-7AC0-5B0410959D4B}"/>
                </a:ext>
              </a:extLst>
            </p:cNvPr>
            <p:cNvSpPr txBox="1"/>
            <p:nvPr/>
          </p:nvSpPr>
          <p:spPr>
            <a:xfrm>
              <a:off x="2167133" y="3953019"/>
              <a:ext cx="1896722" cy="276999"/>
            </a:xfrm>
            <a:prstGeom prst="rect">
              <a:avLst/>
            </a:prstGeom>
            <a:noFill/>
          </p:spPr>
          <p:txBody>
            <a:bodyPr wrap="square" rtlCol="0">
              <a:spAutoFit/>
            </a:bodyPr>
            <a:lstStyle/>
            <a:p>
              <a:r>
                <a:rPr lang="en-US" sz="1200" dirty="0"/>
                <a:t>Source : </a:t>
              </a:r>
              <a:r>
                <a:rPr lang="en-US" sz="1200" dirty="0">
                  <a:hlinkClick r:id="rId5"/>
                </a:rPr>
                <a:t>www.cdc.gov</a:t>
              </a:r>
              <a:endParaRPr lang="en-ID" sz="1200" dirty="0"/>
            </a:p>
          </p:txBody>
        </p:sp>
      </p:grpSp>
      <p:grpSp>
        <p:nvGrpSpPr>
          <p:cNvPr id="9" name="Group 8">
            <a:extLst>
              <a:ext uri="{FF2B5EF4-FFF2-40B4-BE49-F238E27FC236}">
                <a16:creationId xmlns:a16="http://schemas.microsoft.com/office/drawing/2014/main" id="{E36D6436-D837-CFD9-56E0-34AA9CFC023F}"/>
              </a:ext>
            </a:extLst>
          </p:cNvPr>
          <p:cNvGrpSpPr/>
          <p:nvPr/>
        </p:nvGrpSpPr>
        <p:grpSpPr>
          <a:xfrm>
            <a:off x="701876" y="5422863"/>
            <a:ext cx="10799244" cy="584775"/>
            <a:chOff x="701876" y="5402543"/>
            <a:chExt cx="10799244" cy="584775"/>
          </a:xfrm>
        </p:grpSpPr>
        <p:grpSp>
          <p:nvGrpSpPr>
            <p:cNvPr id="10" name="Group 9">
              <a:extLst>
                <a:ext uri="{FF2B5EF4-FFF2-40B4-BE49-F238E27FC236}">
                  <a16:creationId xmlns:a16="http://schemas.microsoft.com/office/drawing/2014/main" id="{3F5F9969-D517-A32A-CD65-188F9FC085AE}"/>
                </a:ext>
              </a:extLst>
            </p:cNvPr>
            <p:cNvGrpSpPr/>
            <p:nvPr/>
          </p:nvGrpSpPr>
          <p:grpSpPr>
            <a:xfrm>
              <a:off x="701876" y="5544456"/>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5FC862E7-4806-FB7A-F404-5E06179CE1D5}"/>
                </a:ext>
              </a:extLst>
            </p:cNvPr>
            <p:cNvSpPr txBox="1"/>
            <p:nvPr/>
          </p:nvSpPr>
          <p:spPr>
            <a:xfrm>
              <a:off x="2638521" y="5402543"/>
              <a:ext cx="8862599" cy="584775"/>
            </a:xfrm>
            <a:prstGeom prst="rect">
              <a:avLst/>
            </a:prstGeom>
            <a:noFill/>
          </p:spPr>
          <p:txBody>
            <a:bodyPr wrap="square" rtlCol="0">
              <a:spAutoFit/>
            </a:bodyPr>
            <a:lstStyle/>
            <a:p>
              <a:r>
                <a:rPr lang="en-US" sz="1600" b="1" dirty="0"/>
                <a:t>81,7% </a:t>
              </a:r>
              <a:r>
                <a:rPr lang="en-US" sz="1600" dirty="0"/>
                <a:t>of insurance users is having a BMI of </a:t>
              </a:r>
              <a:r>
                <a:rPr lang="en-US" sz="1600" b="1" dirty="0"/>
                <a:t>overweight to extremely obese.</a:t>
              </a:r>
              <a:r>
                <a:rPr lang="en-US" sz="1600" dirty="0"/>
                <a:t> this is the cause why the BMI </a:t>
              </a:r>
              <a:r>
                <a:rPr lang="en-US" sz="1600" b="1" dirty="0"/>
                <a:t>average of males, females, smokers, or non-smokers has an obese value.</a:t>
              </a:r>
            </a:p>
          </p:txBody>
        </p:sp>
        <p:sp>
          <p:nvSpPr>
            <p:cNvPr id="6" name="Oval 5">
              <a:extLst>
                <a:ext uri="{FF2B5EF4-FFF2-40B4-BE49-F238E27FC236}">
                  <a16:creationId xmlns:a16="http://schemas.microsoft.com/office/drawing/2014/main" id="{5F93A384-B929-B0CA-295B-52F8765F77BE}"/>
                </a:ext>
              </a:extLst>
            </p:cNvPr>
            <p:cNvSpPr/>
            <p:nvPr/>
          </p:nvSpPr>
          <p:spPr>
            <a:xfrm>
              <a:off x="2426723" y="54897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95188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D538-3221-36C3-02AB-3FE8A3E954E4}"/>
              </a:ext>
            </a:extLst>
          </p:cNvPr>
          <p:cNvSpPr>
            <a:spLocks noGrp="1"/>
          </p:cNvSpPr>
          <p:nvPr>
            <p:ph type="title"/>
          </p:nvPr>
        </p:nvSpPr>
        <p:spPr/>
        <p:txBody>
          <a:bodyPr>
            <a:normAutofit fontScale="90000"/>
          </a:bodyPr>
          <a:lstStyle/>
          <a:p>
            <a:r>
              <a:rPr lang="en-US" dirty="0"/>
              <a:t>Analysis on Charges</a:t>
            </a:r>
            <a:endParaRPr lang="en-ID" dirty="0"/>
          </a:p>
        </p:txBody>
      </p:sp>
      <p:pic>
        <p:nvPicPr>
          <p:cNvPr id="6" name="Picture 5">
            <a:extLst>
              <a:ext uri="{FF2B5EF4-FFF2-40B4-BE49-F238E27FC236}">
                <a16:creationId xmlns:a16="http://schemas.microsoft.com/office/drawing/2014/main" id="{A0840FCE-43D5-972E-55CE-670827AC7541}"/>
              </a:ext>
            </a:extLst>
          </p:cNvPr>
          <p:cNvPicPr>
            <a:picLocks noChangeAspect="1"/>
          </p:cNvPicPr>
          <p:nvPr/>
        </p:nvPicPr>
        <p:blipFill>
          <a:blip r:embed="rId3"/>
          <a:stretch>
            <a:fillRect/>
          </a:stretch>
        </p:blipFill>
        <p:spPr>
          <a:xfrm>
            <a:off x="877798" y="906926"/>
            <a:ext cx="4911733" cy="3530308"/>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2AD1EE84-676D-6960-90B2-6CDEEBC88046}"/>
              </a:ext>
            </a:extLst>
          </p:cNvPr>
          <p:cNvGrpSpPr/>
          <p:nvPr/>
        </p:nvGrpSpPr>
        <p:grpSpPr>
          <a:xfrm>
            <a:off x="257304" y="4407014"/>
            <a:ext cx="1465257" cy="390678"/>
            <a:chOff x="5969000" y="4599298"/>
            <a:chExt cx="1465257" cy="390678"/>
          </a:xfrm>
          <a:effectLst>
            <a:outerShdw blurRad="50800" dist="38100" dir="5400000" algn="t" rotWithShape="0">
              <a:prstClr val="black">
                <a:alpha val="40000"/>
              </a:prstClr>
            </a:outerShdw>
          </a:effectLst>
        </p:grpSpPr>
        <p:grpSp>
          <p:nvGrpSpPr>
            <p:cNvPr id="10" name="Group 9">
              <a:extLst>
                <a:ext uri="{FF2B5EF4-FFF2-40B4-BE49-F238E27FC236}">
                  <a16:creationId xmlns:a16="http://schemas.microsoft.com/office/drawing/2014/main" id="{F2EEE748-D8BA-3533-C52D-FD1B78966270}"/>
                </a:ext>
              </a:extLst>
            </p:cNvPr>
            <p:cNvGrpSpPr/>
            <p:nvPr/>
          </p:nvGrpSpPr>
          <p:grpSpPr>
            <a:xfrm>
              <a:off x="5969000" y="4599298"/>
              <a:ext cx="1351280" cy="390678"/>
              <a:chOff x="7112244" y="4194645"/>
              <a:chExt cx="1630314" cy="457866"/>
            </a:xfrm>
            <a:solidFill>
              <a:schemeClr val="accent1"/>
            </a:solidFill>
          </p:grpSpPr>
          <p:sp>
            <p:nvSpPr>
              <p:cNvPr id="13" name="Oval 12">
                <a:extLst>
                  <a:ext uri="{FF2B5EF4-FFF2-40B4-BE49-F238E27FC236}">
                    <a16:creationId xmlns:a16="http://schemas.microsoft.com/office/drawing/2014/main" id="{E846A246-CFA3-F903-D807-35AD0504978D}"/>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3D7008F9-87F9-586F-7D5F-C769DD3A0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B7C3D276-7F97-CCEC-A839-0F52EF4B78AE}"/>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Title 1">
              <a:extLst>
                <a:ext uri="{FF2B5EF4-FFF2-40B4-BE49-F238E27FC236}">
                  <a16:creationId xmlns:a16="http://schemas.microsoft.com/office/drawing/2014/main" id="{F924E497-0B16-1E40-E94C-AB9C1133E302}"/>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2" name="Picture 11">
              <a:extLst>
                <a:ext uri="{FF2B5EF4-FFF2-40B4-BE49-F238E27FC236}">
                  <a16:creationId xmlns:a16="http://schemas.microsoft.com/office/drawing/2014/main" id="{80BABCCA-C633-C39D-FEBC-C1256297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8" name="Group 17">
            <a:extLst>
              <a:ext uri="{FF2B5EF4-FFF2-40B4-BE49-F238E27FC236}">
                <a16:creationId xmlns:a16="http://schemas.microsoft.com/office/drawing/2014/main" id="{763EC375-D9D9-5D35-1038-E2715153A5E6}"/>
              </a:ext>
            </a:extLst>
          </p:cNvPr>
          <p:cNvGrpSpPr/>
          <p:nvPr/>
        </p:nvGrpSpPr>
        <p:grpSpPr>
          <a:xfrm>
            <a:off x="216664" y="4905940"/>
            <a:ext cx="6763255" cy="1492716"/>
            <a:chOff x="328424" y="4907955"/>
            <a:chExt cx="6763255" cy="1492716"/>
          </a:xfrm>
        </p:grpSpPr>
        <p:sp>
          <p:nvSpPr>
            <p:cNvPr id="3" name="TextBox 2">
              <a:extLst>
                <a:ext uri="{FF2B5EF4-FFF2-40B4-BE49-F238E27FC236}">
                  <a16:creationId xmlns:a16="http://schemas.microsoft.com/office/drawing/2014/main" id="{4831076F-3256-0044-79C2-9D59D9D16139}"/>
                </a:ext>
              </a:extLst>
            </p:cNvPr>
            <p:cNvSpPr txBox="1"/>
            <p:nvPr/>
          </p:nvSpPr>
          <p:spPr>
            <a:xfrm>
              <a:off x="468240" y="4907955"/>
              <a:ext cx="6623439" cy="1492716"/>
            </a:xfrm>
            <a:prstGeom prst="rect">
              <a:avLst/>
            </a:prstGeom>
            <a:noFill/>
          </p:spPr>
          <p:txBody>
            <a:bodyPr wrap="square" rtlCol="0">
              <a:spAutoFit/>
            </a:bodyPr>
            <a:lstStyle/>
            <a:p>
              <a:pPr algn="l"/>
              <a:r>
                <a:rPr lang="en-US" sz="1300" b="0" i="0" dirty="0">
                  <a:solidFill>
                    <a:srgbClr val="000000"/>
                  </a:solidFill>
                  <a:effectLst/>
                  <a:latin typeface="+mj-lt"/>
                </a:rPr>
                <a:t>Overall insurance charges value is around </a:t>
              </a:r>
              <a:r>
                <a:rPr lang="en-US" sz="1300" b="1" i="0" dirty="0">
                  <a:solidFill>
                    <a:srgbClr val="000000"/>
                  </a:solidFill>
                  <a:effectLst/>
                  <a:latin typeface="+mj-lt"/>
                </a:rPr>
                <a:t>$4363 - $14401.</a:t>
              </a:r>
            </a:p>
            <a:p>
              <a:r>
                <a:rPr lang="en-US" sz="1300" b="0" i="0" dirty="0">
                  <a:solidFill>
                    <a:srgbClr val="000000"/>
                  </a:solidFill>
                  <a:effectLst/>
                  <a:latin typeface="+mj-lt"/>
                </a:rPr>
                <a:t>Smoker insurance charges are </a:t>
              </a:r>
              <a:r>
                <a:rPr lang="en-US" sz="1300" b="1" i="0" dirty="0">
                  <a:solidFill>
                    <a:srgbClr val="000000"/>
                  </a:solidFill>
                  <a:effectLst/>
                  <a:latin typeface="+mj-lt"/>
                </a:rPr>
                <a:t>more expensive</a:t>
              </a:r>
              <a:r>
                <a:rPr lang="en-US" sz="1300" b="0" i="0" dirty="0">
                  <a:solidFill>
                    <a:srgbClr val="000000"/>
                  </a:solidFill>
                  <a:effectLst/>
                  <a:latin typeface="+mj-lt"/>
                </a:rPr>
                <a:t> than non-smoker insurance charges. The central tendency of smoker insurance charge value is absolutely larger than </a:t>
              </a:r>
              <a:r>
                <a:rPr lang="en-US" sz="1300" b="1" i="0" dirty="0">
                  <a:solidFill>
                    <a:srgbClr val="000000"/>
                  </a:solidFill>
                  <a:effectLst/>
                  <a:latin typeface="+mj-lt"/>
                </a:rPr>
                <a:t>$18000</a:t>
              </a:r>
              <a:r>
                <a:rPr lang="en-US" sz="1300" b="0" i="0" dirty="0">
                  <a:solidFill>
                    <a:srgbClr val="000000"/>
                  </a:solidFill>
                  <a:effectLst/>
                  <a:latin typeface="+mj-lt"/>
                </a:rPr>
                <a:t>, whereas the central tendency of non-smoker insurance charge is less than </a:t>
              </a:r>
              <a:r>
                <a:rPr lang="en-US" sz="1300" b="1" i="0" dirty="0">
                  <a:solidFill>
                    <a:srgbClr val="000000"/>
                  </a:solidFill>
                  <a:effectLst/>
                  <a:latin typeface="+mj-lt"/>
                </a:rPr>
                <a:t>$10000</a:t>
              </a:r>
              <a:r>
                <a:rPr lang="en-US" sz="1300" b="0" i="0" dirty="0">
                  <a:solidFill>
                    <a:srgbClr val="000000"/>
                  </a:solidFill>
                  <a:effectLst/>
                  <a:latin typeface="+mj-lt"/>
                </a:rPr>
                <a:t>.</a:t>
              </a:r>
            </a:p>
            <a:p>
              <a:r>
                <a:rPr lang="en-US" sz="1300" b="0" i="0" dirty="0">
                  <a:solidFill>
                    <a:srgbClr val="000000"/>
                  </a:solidFill>
                  <a:effectLst/>
                  <a:latin typeface="+mj-lt"/>
                </a:rPr>
                <a:t>For non-smoker people, Female insurance charges are more expensive than male insurance charges, but the difference is not larger than </a:t>
              </a:r>
              <a:r>
                <a:rPr lang="en-US" sz="1300" b="1" i="0" dirty="0">
                  <a:solidFill>
                    <a:srgbClr val="000000"/>
                  </a:solidFill>
                  <a:effectLst/>
                  <a:latin typeface="+mj-lt"/>
                </a:rPr>
                <a:t>$1000</a:t>
              </a:r>
              <a:r>
                <a:rPr lang="en-US" sz="1300" b="0" i="0" dirty="0">
                  <a:solidFill>
                    <a:srgbClr val="000000"/>
                  </a:solidFill>
                  <a:effectLst/>
                  <a:latin typeface="+mj-lt"/>
                </a:rPr>
                <a:t>.</a:t>
              </a:r>
            </a:p>
          </p:txBody>
        </p:sp>
        <p:sp>
          <p:nvSpPr>
            <p:cNvPr id="5" name="Oval 4">
              <a:extLst>
                <a:ext uri="{FF2B5EF4-FFF2-40B4-BE49-F238E27FC236}">
                  <a16:creationId xmlns:a16="http://schemas.microsoft.com/office/drawing/2014/main" id="{1439B99F-7765-4AA1-FFE7-C49E0557EF4B}"/>
                </a:ext>
              </a:extLst>
            </p:cNvPr>
            <p:cNvSpPr/>
            <p:nvPr/>
          </p:nvSpPr>
          <p:spPr>
            <a:xfrm>
              <a:off x="328424" y="496012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Oval 6">
              <a:extLst>
                <a:ext uri="{FF2B5EF4-FFF2-40B4-BE49-F238E27FC236}">
                  <a16:creationId xmlns:a16="http://schemas.microsoft.com/office/drawing/2014/main" id="{8548BF0F-D923-1AFD-7AB8-E9D8FB681A94}"/>
                </a:ext>
              </a:extLst>
            </p:cNvPr>
            <p:cNvSpPr/>
            <p:nvPr/>
          </p:nvSpPr>
          <p:spPr>
            <a:xfrm>
              <a:off x="328424" y="517848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Oval 15">
              <a:extLst>
                <a:ext uri="{FF2B5EF4-FFF2-40B4-BE49-F238E27FC236}">
                  <a16:creationId xmlns:a16="http://schemas.microsoft.com/office/drawing/2014/main" id="{A36F0CF0-AD41-9579-AC51-463A00A22E13}"/>
                </a:ext>
              </a:extLst>
            </p:cNvPr>
            <p:cNvSpPr/>
            <p:nvPr/>
          </p:nvSpPr>
          <p:spPr>
            <a:xfrm>
              <a:off x="328424" y="59670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457058CE-7785-BAAE-22D7-32034F68C3B1}"/>
                </a:ext>
              </a:extLst>
            </p:cNvPr>
            <p:cNvSpPr/>
            <p:nvPr/>
          </p:nvSpPr>
          <p:spPr>
            <a:xfrm>
              <a:off x="328424" y="53809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19" name="Arrow: Right 18">
            <a:extLst>
              <a:ext uri="{FF2B5EF4-FFF2-40B4-BE49-F238E27FC236}">
                <a16:creationId xmlns:a16="http://schemas.microsoft.com/office/drawing/2014/main" id="{AE9FBDF1-34D5-C9EA-B8E0-3A4D1AF25C37}"/>
              </a:ext>
            </a:extLst>
          </p:cNvPr>
          <p:cNvSpPr/>
          <p:nvPr/>
        </p:nvSpPr>
        <p:spPr>
          <a:xfrm>
            <a:off x="5995799"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Picture 20">
            <a:extLst>
              <a:ext uri="{FF2B5EF4-FFF2-40B4-BE49-F238E27FC236}">
                <a16:creationId xmlns:a16="http://schemas.microsoft.com/office/drawing/2014/main" id="{DFEA6AB6-CED1-CC8C-F896-C7F4D742725B}"/>
              </a:ext>
            </a:extLst>
          </p:cNvPr>
          <p:cNvPicPr>
            <a:picLocks noChangeAspect="1"/>
          </p:cNvPicPr>
          <p:nvPr/>
        </p:nvPicPr>
        <p:blipFill>
          <a:blip r:embed="rId5"/>
          <a:stretch>
            <a:fillRect/>
          </a:stretch>
        </p:blipFill>
        <p:spPr>
          <a:xfrm>
            <a:off x="6793727" y="906926"/>
            <a:ext cx="5144999" cy="55195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4465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79C85-2BC0-4758-0050-89CB87F73464}"/>
              </a:ext>
            </a:extLst>
          </p:cNvPr>
          <p:cNvSpPr>
            <a:spLocks noGrp="1"/>
          </p:cNvSpPr>
          <p:nvPr>
            <p:ph type="title"/>
          </p:nvPr>
        </p:nvSpPr>
        <p:spPr>
          <a:xfrm>
            <a:off x="123060" y="134834"/>
            <a:ext cx="4114800" cy="497362"/>
          </a:xfrm>
        </p:spPr>
        <p:txBody>
          <a:bodyPr>
            <a:normAutofit fontScale="90000"/>
          </a:bodyPr>
          <a:lstStyle/>
          <a:p>
            <a:r>
              <a:rPr lang="en-US" dirty="0"/>
              <a:t>Analysis on Charges</a:t>
            </a:r>
            <a:endParaRPr lang="en-ID" dirty="0"/>
          </a:p>
        </p:txBody>
      </p:sp>
      <p:grpSp>
        <p:nvGrpSpPr>
          <p:cNvPr id="20" name="Group 19">
            <a:extLst>
              <a:ext uri="{FF2B5EF4-FFF2-40B4-BE49-F238E27FC236}">
                <a16:creationId xmlns:a16="http://schemas.microsoft.com/office/drawing/2014/main" id="{6F84A392-6397-83A6-FCCF-679FEC6B91D3}"/>
              </a:ext>
            </a:extLst>
          </p:cNvPr>
          <p:cNvGrpSpPr/>
          <p:nvPr/>
        </p:nvGrpSpPr>
        <p:grpSpPr>
          <a:xfrm>
            <a:off x="7584440" y="2761244"/>
            <a:ext cx="4414520" cy="1795397"/>
            <a:chOff x="7584440" y="2761244"/>
            <a:chExt cx="4414520" cy="1795397"/>
          </a:xfrm>
        </p:grpSpPr>
        <p:grpSp>
          <p:nvGrpSpPr>
            <p:cNvPr id="8" name="Group 7">
              <a:extLst>
                <a:ext uri="{FF2B5EF4-FFF2-40B4-BE49-F238E27FC236}">
                  <a16:creationId xmlns:a16="http://schemas.microsoft.com/office/drawing/2014/main" id="{A596A28C-7584-598A-D49E-43B4F6E70B15}"/>
                </a:ext>
              </a:extLst>
            </p:cNvPr>
            <p:cNvGrpSpPr/>
            <p:nvPr/>
          </p:nvGrpSpPr>
          <p:grpSpPr>
            <a:xfrm>
              <a:off x="7584440" y="2761244"/>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7C42E111-9710-7D71-14C2-EEC37FFDF01B}"/>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634975DD-5DB7-B273-0D0B-870D5CFB07F4}"/>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3297352C-A12B-CC41-A568-7AE48C7A7B5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C4B53D0A-20FF-6E0E-1D8F-5F97F15B92E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107EE1AF-AB16-153B-6051-171B58D82514}"/>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7491B658-463E-376A-0129-BE9B4377D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0647B6AA-E52F-D548-EB4E-1713F81F59B5}"/>
                </a:ext>
              </a:extLst>
            </p:cNvPr>
            <p:cNvSpPr txBox="1"/>
            <p:nvPr/>
          </p:nvSpPr>
          <p:spPr>
            <a:xfrm>
              <a:off x="7826718" y="3233202"/>
              <a:ext cx="4172242" cy="1323439"/>
            </a:xfrm>
            <a:prstGeom prst="rect">
              <a:avLst/>
            </a:prstGeom>
            <a:noFill/>
          </p:spPr>
          <p:txBody>
            <a:bodyPr wrap="square" rtlCol="0">
              <a:spAutoFit/>
            </a:bodyPr>
            <a:lstStyle/>
            <a:p>
              <a:r>
                <a:rPr lang="en-US" sz="2000" b="0" i="0" dirty="0">
                  <a:solidFill>
                    <a:srgbClr val="000000"/>
                  </a:solidFill>
                  <a:effectLst/>
                  <a:latin typeface="+mn-lt"/>
                </a:rPr>
                <a:t>despite </a:t>
              </a:r>
              <a:r>
                <a:rPr lang="en-US" sz="2000" dirty="0">
                  <a:latin typeface="+mn-lt"/>
                </a:rPr>
                <a:t>of BMI value</a:t>
              </a:r>
              <a:r>
                <a:rPr lang="en-US" sz="2000" b="0" i="0" dirty="0">
                  <a:solidFill>
                    <a:srgbClr val="000000"/>
                  </a:solidFill>
                  <a:effectLst/>
                  <a:latin typeface="+mn-lt"/>
                </a:rPr>
                <a:t>, smoker insurance charges is still </a:t>
              </a:r>
              <a:r>
                <a:rPr lang="en-US" sz="2000" b="1" i="0" dirty="0">
                  <a:solidFill>
                    <a:srgbClr val="000000"/>
                  </a:solidFill>
                  <a:effectLst/>
                  <a:latin typeface="+mn-lt"/>
                </a:rPr>
                <a:t>more expensive</a:t>
              </a:r>
              <a:r>
                <a:rPr lang="en-US" sz="2000" b="0" i="0" dirty="0">
                  <a:solidFill>
                    <a:srgbClr val="000000"/>
                  </a:solidFill>
                  <a:effectLst/>
                  <a:latin typeface="+mn-lt"/>
                </a:rPr>
                <a:t> than non-smoker insurance charges.</a:t>
              </a:r>
              <a:endParaRPr lang="en-US" sz="1600" b="1" dirty="0">
                <a:latin typeface="+mn-lt"/>
              </a:endParaRPr>
            </a:p>
          </p:txBody>
        </p:sp>
        <p:sp>
          <p:nvSpPr>
            <p:cNvPr id="16" name="Oval 15">
              <a:extLst>
                <a:ext uri="{FF2B5EF4-FFF2-40B4-BE49-F238E27FC236}">
                  <a16:creationId xmlns:a16="http://schemas.microsoft.com/office/drawing/2014/main" id="{00B34982-0A02-9B44-69D2-CAFD24A80D8D}"/>
                </a:ext>
              </a:extLst>
            </p:cNvPr>
            <p:cNvSpPr/>
            <p:nvPr/>
          </p:nvSpPr>
          <p:spPr>
            <a:xfrm>
              <a:off x="7636101" y="336291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AE345DAA-681F-9CB6-3D86-AE5EA4BFC308}"/>
              </a:ext>
            </a:extLst>
          </p:cNvPr>
          <p:cNvPicPr>
            <a:picLocks noChangeAspect="1"/>
          </p:cNvPicPr>
          <p:nvPr/>
        </p:nvPicPr>
        <p:blipFill>
          <a:blip r:embed="rId4"/>
          <a:stretch>
            <a:fillRect/>
          </a:stretch>
        </p:blipFill>
        <p:spPr>
          <a:xfrm>
            <a:off x="460099" y="1087120"/>
            <a:ext cx="6831658" cy="51612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4939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C962-05C5-33D4-E2A4-1EF72899CFBF}"/>
              </a:ext>
            </a:extLst>
          </p:cNvPr>
          <p:cNvSpPr>
            <a:spLocks noGrp="1"/>
          </p:cNvSpPr>
          <p:nvPr>
            <p:ph type="title"/>
          </p:nvPr>
        </p:nvSpPr>
        <p:spPr>
          <a:xfrm>
            <a:off x="1684229" y="561554"/>
            <a:ext cx="8637340" cy="497362"/>
          </a:xfrm>
        </p:spPr>
        <p:txBody>
          <a:bodyPr>
            <a:normAutofit fontScale="90000"/>
          </a:bodyPr>
          <a:lstStyle/>
          <a:p>
            <a:r>
              <a:rPr lang="en-US" dirty="0"/>
              <a:t>Descriptive Statistic Analysis Summary</a:t>
            </a:r>
            <a:endParaRPr lang="en-ID" dirty="0"/>
          </a:p>
        </p:txBody>
      </p:sp>
      <p:sp>
        <p:nvSpPr>
          <p:cNvPr id="3" name="TextBox 2">
            <a:extLst>
              <a:ext uri="{FF2B5EF4-FFF2-40B4-BE49-F238E27FC236}">
                <a16:creationId xmlns:a16="http://schemas.microsoft.com/office/drawing/2014/main" id="{51A5F009-E752-BFA9-F921-43294834EBFA}"/>
              </a:ext>
            </a:extLst>
          </p:cNvPr>
          <p:cNvSpPr txBox="1"/>
          <p:nvPr/>
        </p:nvSpPr>
        <p:spPr>
          <a:xfrm>
            <a:off x="800979" y="1587282"/>
            <a:ext cx="10590041" cy="3170099"/>
          </a:xfrm>
          <a:prstGeom prst="rect">
            <a:avLst/>
          </a:prstGeom>
          <a:noFill/>
        </p:spPr>
        <p:txBody>
          <a:bodyPr wrap="square" rtlCol="0">
            <a:spAutoFit/>
          </a:bodyPr>
          <a:lstStyle/>
          <a:p>
            <a:pPr algn="just"/>
            <a:r>
              <a:rPr lang="en-US" sz="2000" dirty="0">
                <a:latin typeface="+mn-lt"/>
              </a:rPr>
              <a:t>	Insurance users come mainly from </a:t>
            </a:r>
            <a:r>
              <a:rPr lang="en-US" sz="2000" b="1" dirty="0">
                <a:latin typeface="+mn-lt"/>
              </a:rPr>
              <a:t>productive people</a:t>
            </a:r>
            <a:r>
              <a:rPr lang="en-US" sz="2000" dirty="0">
                <a:latin typeface="+mn-lt"/>
              </a:rPr>
              <a:t>, with age values ranging from </a:t>
            </a:r>
            <a:r>
              <a:rPr lang="en-US" sz="2000" b="1" dirty="0">
                <a:latin typeface="+mn-lt"/>
              </a:rPr>
              <a:t>25 to 51 years old</a:t>
            </a:r>
            <a:r>
              <a:rPr lang="en-US" sz="2000" dirty="0">
                <a:latin typeface="+mn-lt"/>
              </a:rPr>
              <a:t>, with an </a:t>
            </a:r>
            <a:r>
              <a:rPr lang="en-US" sz="2000" b="1" dirty="0">
                <a:latin typeface="+mn-lt"/>
              </a:rPr>
              <a:t>average</a:t>
            </a:r>
            <a:r>
              <a:rPr lang="en-US" sz="2000" dirty="0">
                <a:latin typeface="+mn-lt"/>
              </a:rPr>
              <a:t> value of </a:t>
            </a:r>
            <a:r>
              <a:rPr lang="en-US" sz="2000" b="1" dirty="0">
                <a:latin typeface="+mn-lt"/>
              </a:rPr>
              <a:t>39-40 years old</a:t>
            </a:r>
            <a:r>
              <a:rPr lang="en-US" sz="2000" dirty="0">
                <a:latin typeface="+mn-lt"/>
              </a:rPr>
              <a:t>. The unique part, is those productive people have an </a:t>
            </a:r>
            <a:r>
              <a:rPr lang="en-US" sz="2000" b="1" dirty="0">
                <a:latin typeface="+mn-lt"/>
              </a:rPr>
              <a:t>average</a:t>
            </a:r>
            <a:r>
              <a:rPr lang="en-US" sz="2000" dirty="0">
                <a:latin typeface="+mn-lt"/>
              </a:rPr>
              <a:t> value of </a:t>
            </a:r>
            <a:r>
              <a:rPr lang="en-US" sz="2000" b="1" dirty="0">
                <a:latin typeface="+mn-lt"/>
              </a:rPr>
              <a:t>BMI</a:t>
            </a:r>
            <a:r>
              <a:rPr lang="en-US" sz="2000" dirty="0">
                <a:latin typeface="+mn-lt"/>
              </a:rPr>
              <a:t> around </a:t>
            </a:r>
            <a:r>
              <a:rPr lang="en-US" sz="2000" b="1" dirty="0">
                <a:latin typeface="+mn-lt"/>
              </a:rPr>
              <a:t>30</a:t>
            </a:r>
            <a:r>
              <a:rPr lang="en-US" sz="2000" dirty="0">
                <a:latin typeface="+mn-lt"/>
              </a:rPr>
              <a:t> which lies in the category of </a:t>
            </a:r>
            <a:r>
              <a:rPr lang="en-US" sz="2000" b="1" dirty="0">
                <a:latin typeface="+mn-lt"/>
              </a:rPr>
              <a:t>Obese</a:t>
            </a:r>
            <a:r>
              <a:rPr lang="en-US" sz="2000" dirty="0">
                <a:latin typeface="+mn-lt"/>
              </a:rPr>
              <a:t>. After further analysis, I found that </a:t>
            </a:r>
            <a:r>
              <a:rPr lang="en-US" sz="2000" b="1" dirty="0">
                <a:latin typeface="+mn-lt"/>
              </a:rPr>
              <a:t>87,1%</a:t>
            </a:r>
            <a:r>
              <a:rPr lang="en-US" sz="2000" dirty="0">
                <a:latin typeface="+mn-lt"/>
              </a:rPr>
              <a:t> of the insurance user is having </a:t>
            </a:r>
            <a:r>
              <a:rPr lang="en-US" sz="2000" b="1" dirty="0">
                <a:latin typeface="+mn-lt"/>
              </a:rPr>
              <a:t>BMI from Overweight to Extremely Obese</a:t>
            </a:r>
            <a:r>
              <a:rPr lang="en-US" sz="2000" dirty="0">
                <a:latin typeface="+mn-lt"/>
              </a:rPr>
              <a:t>. This insurance user also covers people who smoke and don’t smoke. Because of their habits, the insurance charge of those people will vary, the </a:t>
            </a:r>
            <a:r>
              <a:rPr lang="en-US" sz="2000" b="1" dirty="0">
                <a:latin typeface="+mn-lt"/>
              </a:rPr>
              <a:t>most expensive </a:t>
            </a:r>
            <a:r>
              <a:rPr lang="en-US" sz="2000" dirty="0">
                <a:latin typeface="+mn-lt"/>
              </a:rPr>
              <a:t>group of insurance user charges comes from those who </a:t>
            </a:r>
            <a:r>
              <a:rPr lang="en-US" sz="2000" b="1" dirty="0">
                <a:latin typeface="+mn-lt"/>
              </a:rPr>
              <a:t>smoke</a:t>
            </a:r>
            <a:r>
              <a:rPr lang="en-US" sz="2000" dirty="0">
                <a:latin typeface="+mn-lt"/>
              </a:rPr>
              <a:t>. The insurance charges for smokers are much more expensive than for non-smokers. The charges values for </a:t>
            </a:r>
            <a:r>
              <a:rPr lang="en-US" sz="2000" b="1" dirty="0">
                <a:latin typeface="+mn-lt"/>
              </a:rPr>
              <a:t>smokers are larger than $18000 </a:t>
            </a:r>
            <a:r>
              <a:rPr lang="en-US" sz="2000" dirty="0">
                <a:latin typeface="+mn-lt"/>
              </a:rPr>
              <a:t>while charges for </a:t>
            </a:r>
            <a:r>
              <a:rPr lang="en-US" sz="2000" b="1" dirty="0">
                <a:latin typeface="+mn-lt"/>
              </a:rPr>
              <a:t>non-smokers are less than $10000</a:t>
            </a:r>
            <a:r>
              <a:rPr lang="en-US" sz="2000" dirty="0">
                <a:latin typeface="+mn-lt"/>
              </a:rPr>
              <a:t>. </a:t>
            </a:r>
          </a:p>
        </p:txBody>
      </p:sp>
    </p:spTree>
    <p:extLst>
      <p:ext uri="{BB962C8B-B14F-4D97-AF65-F5344CB8AC3E}">
        <p14:creationId xmlns:p14="http://schemas.microsoft.com/office/powerpoint/2010/main" val="306293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grpSp>
        <p:nvGrpSpPr>
          <p:cNvPr id="19" name="Group 18">
            <a:extLst>
              <a:ext uri="{FF2B5EF4-FFF2-40B4-BE49-F238E27FC236}">
                <a16:creationId xmlns:a16="http://schemas.microsoft.com/office/drawing/2014/main" id="{A01405F9-3E7B-462C-7523-DC8DC60B5AAD}"/>
              </a:ext>
            </a:extLst>
          </p:cNvPr>
          <p:cNvGrpSpPr/>
          <p:nvPr/>
        </p:nvGrpSpPr>
        <p:grpSpPr>
          <a:xfrm>
            <a:off x="1136719" y="4358640"/>
            <a:ext cx="10186601" cy="2052573"/>
            <a:chOff x="547439" y="4236720"/>
            <a:chExt cx="10186601" cy="2052573"/>
          </a:xfrm>
        </p:grpSpPr>
        <p:grpSp>
          <p:nvGrpSpPr>
            <p:cNvPr id="8" name="Group 7">
              <a:extLst>
                <a:ext uri="{FF2B5EF4-FFF2-40B4-BE49-F238E27FC236}">
                  <a16:creationId xmlns:a16="http://schemas.microsoft.com/office/drawing/2014/main" id="{9051C6F6-C8B2-3BEE-6962-8F4C7574BA11}"/>
                </a:ext>
              </a:extLst>
            </p:cNvPr>
            <p:cNvGrpSpPr/>
            <p:nvPr/>
          </p:nvGrpSpPr>
          <p:grpSpPr>
            <a:xfrm>
              <a:off x="547439" y="42367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2945881D-2B89-3DDC-D5AD-09362544BBBE}"/>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3EEED955-1FE7-4A71-6C9E-A57034DC5C7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DE69C428-4F5B-DE31-3908-609E12CC133E}"/>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3E231DCF-9F35-DFE8-34C7-90D9E82BB74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3EB3D1C1-45E2-A8AA-BAF4-AC9A659A0F0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88AE499-9DEE-AACD-3D6B-C2CF5E08C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5F5885FD-B9AD-1524-FADE-81E8AF2BDA5B}"/>
                </a:ext>
              </a:extLst>
            </p:cNvPr>
            <p:cNvSpPr txBox="1"/>
            <p:nvPr/>
          </p:nvSpPr>
          <p:spPr>
            <a:xfrm>
              <a:off x="717603" y="4688855"/>
              <a:ext cx="10016437" cy="1600438"/>
            </a:xfrm>
            <a:prstGeom prst="rect">
              <a:avLst/>
            </a:prstGeom>
            <a:noFill/>
          </p:spPr>
          <p:txBody>
            <a:bodyPr wrap="square" rtlCol="0">
              <a:spAutoFit/>
            </a:bodyPr>
            <a:lstStyle/>
            <a:p>
              <a:pPr algn="l"/>
              <a:r>
                <a:rPr lang="en-US" b="1" dirty="0">
                  <a:latin typeface="+mn-lt"/>
                </a:rPr>
                <a:t>N</a:t>
              </a:r>
              <a:r>
                <a:rPr lang="en-US" b="1" i="0" dirty="0">
                  <a:solidFill>
                    <a:srgbClr val="000000"/>
                  </a:solidFill>
                  <a:effectLst/>
                  <a:latin typeface="+mn-lt"/>
                </a:rPr>
                <a:t>orthwest</a:t>
              </a:r>
              <a:r>
                <a:rPr lang="en-US" b="0" i="0" dirty="0">
                  <a:solidFill>
                    <a:srgbClr val="000000"/>
                  </a:solidFill>
                  <a:effectLst/>
                  <a:latin typeface="+mn-lt"/>
                </a:rPr>
                <a:t>, </a:t>
              </a:r>
              <a:r>
                <a:rPr lang="en-US" b="1" i="0" dirty="0">
                  <a:solidFill>
                    <a:srgbClr val="000000"/>
                  </a:solidFill>
                  <a:effectLst/>
                  <a:latin typeface="+mn-lt"/>
                </a:rPr>
                <a:t>southwest</a:t>
              </a:r>
              <a:r>
                <a:rPr lang="en-US" b="0" i="0" dirty="0">
                  <a:solidFill>
                    <a:srgbClr val="000000"/>
                  </a:solidFill>
                  <a:effectLst/>
                  <a:latin typeface="+mn-lt"/>
                </a:rPr>
                <a:t>, and </a:t>
              </a:r>
              <a:r>
                <a:rPr lang="en-US" b="1" i="0" dirty="0">
                  <a:solidFill>
                    <a:srgbClr val="000000"/>
                  </a:solidFill>
                  <a:effectLst/>
                  <a:latin typeface="+mn-lt"/>
                </a:rPr>
                <a:t>northeast</a:t>
              </a:r>
              <a:r>
                <a:rPr lang="en-US" b="0" i="0" dirty="0">
                  <a:solidFill>
                    <a:srgbClr val="000000"/>
                  </a:solidFill>
                  <a:effectLst/>
                  <a:latin typeface="+mn-lt"/>
                </a:rPr>
                <a:t> has the same proportion of user, bar plot showed that the value is 24.2% - 24.3%, whereas the </a:t>
              </a:r>
              <a:r>
                <a:rPr lang="en-US" b="1" i="0" dirty="0">
                  <a:solidFill>
                    <a:srgbClr val="000000"/>
                  </a:solidFill>
                  <a:effectLst/>
                  <a:latin typeface="+mn-lt"/>
                </a:rPr>
                <a:t>southeast</a:t>
              </a:r>
              <a:r>
                <a:rPr lang="en-US" b="0" i="0" dirty="0">
                  <a:solidFill>
                    <a:srgbClr val="000000"/>
                  </a:solidFill>
                  <a:effectLst/>
                  <a:latin typeface="+mn-lt"/>
                </a:rPr>
                <a:t> has the largest proportion at </a:t>
              </a:r>
              <a:r>
                <a:rPr lang="en-US" b="1" i="0" dirty="0">
                  <a:solidFill>
                    <a:srgbClr val="000000"/>
                  </a:solidFill>
                  <a:effectLst/>
                  <a:latin typeface="+mn-lt"/>
                </a:rPr>
                <a:t>27.2%.</a:t>
              </a:r>
            </a:p>
            <a:p>
              <a:r>
                <a:rPr lang="en-US" b="0" i="0" dirty="0">
                  <a:solidFill>
                    <a:srgbClr val="000000"/>
                  </a:solidFill>
                  <a:effectLst/>
                  <a:latin typeface="+mn-lt"/>
                </a:rPr>
                <a:t>Every region nearly has a </a:t>
              </a:r>
              <a:r>
                <a:rPr lang="en-US" b="1" i="0" dirty="0">
                  <a:solidFill>
                    <a:srgbClr val="000000"/>
                  </a:solidFill>
                  <a:effectLst/>
                  <a:latin typeface="+mn-lt"/>
                </a:rPr>
                <a:t>50:50</a:t>
              </a:r>
              <a:r>
                <a:rPr lang="en-US" b="0" i="0" dirty="0">
                  <a:solidFill>
                    <a:srgbClr val="000000"/>
                  </a:solidFill>
                  <a:effectLst/>
                  <a:latin typeface="+mn-lt"/>
                </a:rPr>
                <a:t> female to male ratio, except the </a:t>
              </a:r>
              <a:r>
                <a:rPr lang="en-US" b="1" i="0" dirty="0">
                  <a:solidFill>
                    <a:srgbClr val="000000"/>
                  </a:solidFill>
                  <a:effectLst/>
                  <a:latin typeface="+mn-lt"/>
                </a:rPr>
                <a:t>southeast</a:t>
              </a:r>
              <a:r>
                <a:rPr lang="en-US" b="0" i="0" dirty="0">
                  <a:solidFill>
                    <a:srgbClr val="000000"/>
                  </a:solidFill>
                  <a:effectLst/>
                  <a:latin typeface="+mn-lt"/>
                </a:rPr>
                <a:t> with a difference of </a:t>
              </a:r>
              <a:r>
                <a:rPr lang="en-US" b="1" i="0" dirty="0">
                  <a:solidFill>
                    <a:srgbClr val="000000"/>
                  </a:solidFill>
                  <a:effectLst/>
                  <a:latin typeface="+mn-lt"/>
                </a:rPr>
                <a:t>1%</a:t>
              </a:r>
              <a:r>
                <a:rPr lang="en-US" b="0" i="0" dirty="0">
                  <a:solidFill>
                    <a:srgbClr val="000000"/>
                  </a:solidFill>
                  <a:effectLst/>
                  <a:latin typeface="+mn-lt"/>
                </a:rPr>
                <a:t> in gender proportion.</a:t>
              </a:r>
            </a:p>
            <a:p>
              <a:r>
                <a:rPr lang="en-US" b="0" i="0" dirty="0">
                  <a:solidFill>
                    <a:srgbClr val="000000"/>
                  </a:solidFill>
                  <a:effectLst/>
                  <a:latin typeface="+mn-lt"/>
                </a:rPr>
                <a:t>In </a:t>
              </a:r>
              <a:r>
                <a:rPr lang="en-US" b="1" i="0" dirty="0">
                  <a:solidFill>
                    <a:srgbClr val="000000"/>
                  </a:solidFill>
                  <a:effectLst/>
                  <a:latin typeface="+mn-lt"/>
                </a:rPr>
                <a:t>every region</a:t>
              </a:r>
              <a:r>
                <a:rPr lang="en-US" b="0" i="0" dirty="0">
                  <a:solidFill>
                    <a:srgbClr val="000000"/>
                  </a:solidFill>
                  <a:effectLst/>
                  <a:latin typeface="+mn-lt"/>
                </a:rPr>
                <a:t> proportion of </a:t>
              </a:r>
              <a:r>
                <a:rPr lang="en-US" b="1" i="0" dirty="0">
                  <a:solidFill>
                    <a:srgbClr val="000000"/>
                  </a:solidFill>
                  <a:effectLst/>
                  <a:latin typeface="+mn-lt"/>
                </a:rPr>
                <a:t>non-smokers</a:t>
              </a:r>
              <a:r>
                <a:rPr lang="en-US" b="0" i="0" dirty="0">
                  <a:solidFill>
                    <a:srgbClr val="000000"/>
                  </a:solidFill>
                  <a:effectLst/>
                  <a:latin typeface="+mn-lt"/>
                </a:rPr>
                <a:t> is </a:t>
              </a:r>
              <a:r>
                <a:rPr lang="en-US" b="1" i="0" dirty="0">
                  <a:solidFill>
                    <a:srgbClr val="000000"/>
                  </a:solidFill>
                  <a:effectLst/>
                  <a:latin typeface="+mn-lt"/>
                </a:rPr>
                <a:t>larger</a:t>
              </a:r>
              <a:r>
                <a:rPr lang="en-US" b="0" i="0" dirty="0">
                  <a:solidFill>
                    <a:srgbClr val="000000"/>
                  </a:solidFill>
                  <a:effectLst/>
                  <a:latin typeface="+mn-lt"/>
                </a:rPr>
                <a:t> than the proportion of </a:t>
              </a:r>
              <a:r>
                <a:rPr lang="en-US" b="1" i="0" dirty="0">
                  <a:solidFill>
                    <a:srgbClr val="000000"/>
                  </a:solidFill>
                  <a:effectLst/>
                  <a:latin typeface="+mn-lt"/>
                </a:rPr>
                <a:t>smokers</a:t>
              </a:r>
              <a:r>
                <a:rPr lang="en-US" b="0" i="0" dirty="0">
                  <a:solidFill>
                    <a:srgbClr val="000000"/>
                  </a:solidFill>
                  <a:effectLst/>
                  <a:latin typeface="+mn-lt"/>
                </a:rPr>
                <a:t>. The ratio of smokers to non-smokers is around </a:t>
              </a:r>
              <a:r>
                <a:rPr lang="en-US" b="1" i="0" dirty="0">
                  <a:solidFill>
                    <a:srgbClr val="000000"/>
                  </a:solidFill>
                  <a:effectLst/>
                  <a:latin typeface="+mn-lt"/>
                </a:rPr>
                <a:t>1:4</a:t>
              </a:r>
              <a:r>
                <a:rPr lang="en-US" b="0" i="0" dirty="0">
                  <a:solidFill>
                    <a:srgbClr val="000000"/>
                  </a:solidFill>
                  <a:effectLst/>
                  <a:latin typeface="+mn-lt"/>
                </a:rPr>
                <a:t>. </a:t>
              </a:r>
            </a:p>
            <a:p>
              <a:pPr algn="l"/>
              <a:r>
                <a:rPr lang="en-US" b="1" i="0" dirty="0">
                  <a:solidFill>
                    <a:srgbClr val="000000"/>
                  </a:solidFill>
                  <a:effectLst/>
                  <a:latin typeface="+mn-lt"/>
                </a:rPr>
                <a:t>Southeast</a:t>
              </a:r>
              <a:r>
                <a:rPr lang="en-US" b="0" i="0" dirty="0">
                  <a:solidFill>
                    <a:srgbClr val="000000"/>
                  </a:solidFill>
                  <a:effectLst/>
                  <a:latin typeface="+mn-lt"/>
                </a:rPr>
                <a:t> has the largest proportion of smoker compared to other regions, whereas </a:t>
              </a:r>
              <a:r>
                <a:rPr lang="en-US" b="1" i="0" dirty="0">
                  <a:solidFill>
                    <a:srgbClr val="000000"/>
                  </a:solidFill>
                  <a:effectLst/>
                  <a:latin typeface="+mn-lt"/>
                </a:rPr>
                <a:t>northwest and southwest</a:t>
              </a:r>
              <a:r>
                <a:rPr lang="en-US" b="0" i="0" dirty="0">
                  <a:solidFill>
                    <a:srgbClr val="000000"/>
                  </a:solidFill>
                  <a:effectLst/>
                  <a:latin typeface="+mn-lt"/>
                </a:rPr>
                <a:t> has the </a:t>
              </a:r>
              <a:r>
                <a:rPr lang="en-US" b="1" i="0" dirty="0">
                  <a:solidFill>
                    <a:srgbClr val="000000"/>
                  </a:solidFill>
                  <a:effectLst/>
                  <a:latin typeface="+mn-lt"/>
                </a:rPr>
                <a:t>same head count of smokers</a:t>
              </a:r>
              <a:r>
                <a:rPr lang="en-US" b="0" i="0" dirty="0">
                  <a:solidFill>
                    <a:srgbClr val="000000"/>
                  </a:solidFill>
                  <a:effectLst/>
                  <a:latin typeface="+mn-lt"/>
                </a:rPr>
                <a:t>.</a:t>
              </a:r>
            </a:p>
          </p:txBody>
        </p:sp>
        <p:sp>
          <p:nvSpPr>
            <p:cNvPr id="6" name="Oval 5">
              <a:extLst>
                <a:ext uri="{FF2B5EF4-FFF2-40B4-BE49-F238E27FC236}">
                  <a16:creationId xmlns:a16="http://schemas.microsoft.com/office/drawing/2014/main" id="{497A74C1-1BF1-CF39-DDE9-630B719AA160}"/>
                </a:ext>
              </a:extLst>
            </p:cNvPr>
            <p:cNvSpPr/>
            <p:nvPr/>
          </p:nvSpPr>
          <p:spPr>
            <a:xfrm>
              <a:off x="593756" y="47710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19995887-772F-273E-3790-879B18A6A04A}"/>
                </a:ext>
              </a:extLst>
            </p:cNvPr>
            <p:cNvSpPr/>
            <p:nvPr/>
          </p:nvSpPr>
          <p:spPr>
            <a:xfrm>
              <a:off x="593756" y="520030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ADA5E237-B616-DB59-1A36-AA97857F231D}"/>
                </a:ext>
              </a:extLst>
            </p:cNvPr>
            <p:cNvSpPr/>
            <p:nvPr/>
          </p:nvSpPr>
          <p:spPr>
            <a:xfrm>
              <a:off x="593756" y="540400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987E2D89-8C2F-D787-88F9-9B62282F09DC}"/>
                </a:ext>
              </a:extLst>
            </p:cNvPr>
            <p:cNvSpPr/>
            <p:nvPr/>
          </p:nvSpPr>
          <p:spPr>
            <a:xfrm>
              <a:off x="599625" y="58448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2" name="Group 21">
            <a:extLst>
              <a:ext uri="{FF2B5EF4-FFF2-40B4-BE49-F238E27FC236}">
                <a16:creationId xmlns:a16="http://schemas.microsoft.com/office/drawing/2014/main" id="{13244184-8142-FD91-4B58-A9CDDEE2ADAC}"/>
              </a:ext>
            </a:extLst>
          </p:cNvPr>
          <p:cNvGrpSpPr/>
          <p:nvPr/>
        </p:nvGrpSpPr>
        <p:grpSpPr>
          <a:xfrm>
            <a:off x="80005" y="1088666"/>
            <a:ext cx="11938465" cy="2932983"/>
            <a:chOff x="80005" y="1088666"/>
            <a:chExt cx="11938465" cy="2932983"/>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0202B034-D071-FA01-EB5F-23A885A38E8A}"/>
                </a:ext>
              </a:extLst>
            </p:cNvPr>
            <p:cNvPicPr>
              <a:picLocks noChangeAspect="1"/>
            </p:cNvPicPr>
            <p:nvPr/>
          </p:nvPicPr>
          <p:blipFill>
            <a:blip r:embed="rId4"/>
            <a:stretch>
              <a:fillRect/>
            </a:stretch>
          </p:blipFill>
          <p:spPr>
            <a:xfrm>
              <a:off x="80005" y="1088666"/>
              <a:ext cx="4014237" cy="2932983"/>
            </a:xfrm>
            <a:prstGeom prst="rect">
              <a:avLst/>
            </a:prstGeom>
          </p:spPr>
        </p:pic>
        <p:pic>
          <p:nvPicPr>
            <p:cNvPr id="5" name="Picture 4">
              <a:extLst>
                <a:ext uri="{FF2B5EF4-FFF2-40B4-BE49-F238E27FC236}">
                  <a16:creationId xmlns:a16="http://schemas.microsoft.com/office/drawing/2014/main" id="{4A75F767-C708-C4F4-2AFE-F22F4BE9E4B9}"/>
                </a:ext>
              </a:extLst>
            </p:cNvPr>
            <p:cNvPicPr>
              <a:picLocks noChangeAspect="1"/>
            </p:cNvPicPr>
            <p:nvPr/>
          </p:nvPicPr>
          <p:blipFill>
            <a:blip r:embed="rId5"/>
            <a:stretch>
              <a:fillRect/>
            </a:stretch>
          </p:blipFill>
          <p:spPr>
            <a:xfrm>
              <a:off x="8117638" y="1088666"/>
              <a:ext cx="3900832" cy="2875290"/>
            </a:xfrm>
            <a:prstGeom prst="rect">
              <a:avLst/>
            </a:prstGeom>
          </p:spPr>
        </p:pic>
        <p:pic>
          <p:nvPicPr>
            <p:cNvPr id="21" name="Picture 20">
              <a:extLst>
                <a:ext uri="{FF2B5EF4-FFF2-40B4-BE49-F238E27FC236}">
                  <a16:creationId xmlns:a16="http://schemas.microsoft.com/office/drawing/2014/main" id="{B60FB04E-0B75-033E-783A-F95BA868510B}"/>
                </a:ext>
              </a:extLst>
            </p:cNvPr>
            <p:cNvPicPr>
              <a:picLocks noChangeAspect="1"/>
            </p:cNvPicPr>
            <p:nvPr/>
          </p:nvPicPr>
          <p:blipFill>
            <a:blip r:embed="rId6"/>
            <a:stretch>
              <a:fillRect/>
            </a:stretch>
          </p:blipFill>
          <p:spPr>
            <a:xfrm>
              <a:off x="4111110" y="1088667"/>
              <a:ext cx="3900832" cy="287529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Google Shape;269;g142ad2f6649_0_104">
            <a:extLst>
              <a:ext uri="{FF2B5EF4-FFF2-40B4-BE49-F238E27FC236}">
                <a16:creationId xmlns:a16="http://schemas.microsoft.com/office/drawing/2014/main" id="{3873127B-C1E7-0E55-9CBB-C7D67BEA361C}"/>
              </a:ext>
            </a:extLst>
          </p:cNvPr>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pic>
        <p:nvPicPr>
          <p:cNvPr id="6" name="Picture 5">
            <a:extLst>
              <a:ext uri="{FF2B5EF4-FFF2-40B4-BE49-F238E27FC236}">
                <a16:creationId xmlns:a16="http://schemas.microsoft.com/office/drawing/2014/main" id="{6F60DE16-9B60-AF8E-5ED3-F0FF577D2DA1}"/>
              </a:ext>
            </a:extLst>
          </p:cNvPr>
          <p:cNvPicPr>
            <a:picLocks noChangeAspect="1"/>
          </p:cNvPicPr>
          <p:nvPr/>
        </p:nvPicPr>
        <p:blipFill>
          <a:blip r:embed="rId3"/>
          <a:stretch>
            <a:fillRect/>
          </a:stretch>
        </p:blipFill>
        <p:spPr>
          <a:xfrm>
            <a:off x="6471997" y="670560"/>
            <a:ext cx="5341297" cy="572422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EE59F15-3C92-DA9C-03DF-C203124F543D}"/>
              </a:ext>
            </a:extLst>
          </p:cNvPr>
          <p:cNvPicPr>
            <a:picLocks noChangeAspect="1"/>
          </p:cNvPicPr>
          <p:nvPr/>
        </p:nvPicPr>
        <p:blipFill>
          <a:blip r:embed="rId4"/>
          <a:stretch>
            <a:fillRect/>
          </a:stretch>
        </p:blipFill>
        <p:spPr>
          <a:xfrm>
            <a:off x="398681" y="899341"/>
            <a:ext cx="5114250" cy="3675867"/>
          </a:xfrm>
          <a:prstGeom prst="rect">
            <a:avLst/>
          </a:prstGeom>
          <a:effectLst>
            <a:outerShdw blurRad="50800" dist="38100" dir="5400000" algn="t" rotWithShape="0">
              <a:prstClr val="black">
                <a:alpha val="40000"/>
              </a:prstClr>
            </a:outerShdw>
          </a:effectLst>
        </p:spPr>
      </p:pic>
      <p:sp>
        <p:nvSpPr>
          <p:cNvPr id="15" name="Arrow: Right 14">
            <a:extLst>
              <a:ext uri="{FF2B5EF4-FFF2-40B4-BE49-F238E27FC236}">
                <a16:creationId xmlns:a16="http://schemas.microsoft.com/office/drawing/2014/main" id="{5184E7EB-E65F-7439-1D52-4A1B191DAA09}"/>
              </a:ext>
            </a:extLst>
          </p:cNvPr>
          <p:cNvSpPr/>
          <p:nvPr/>
        </p:nvSpPr>
        <p:spPr>
          <a:xfrm>
            <a:off x="5720004" y="2477216"/>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56037566-B55C-06A5-D293-24F4335D2F6A}"/>
              </a:ext>
            </a:extLst>
          </p:cNvPr>
          <p:cNvGrpSpPr/>
          <p:nvPr/>
        </p:nvGrpSpPr>
        <p:grpSpPr>
          <a:xfrm>
            <a:off x="374514" y="4820120"/>
            <a:ext cx="6143781" cy="1587652"/>
            <a:chOff x="374514" y="4820120"/>
            <a:chExt cx="6143781" cy="1587652"/>
          </a:xfrm>
        </p:grpSpPr>
        <p:grpSp>
          <p:nvGrpSpPr>
            <p:cNvPr id="8" name="Group 7">
              <a:extLst>
                <a:ext uri="{FF2B5EF4-FFF2-40B4-BE49-F238E27FC236}">
                  <a16:creationId xmlns:a16="http://schemas.microsoft.com/office/drawing/2014/main" id="{D1ED4E85-0371-4AFC-10DA-2800C71E22C4}"/>
                </a:ext>
              </a:extLst>
            </p:cNvPr>
            <p:cNvGrpSpPr/>
            <p:nvPr/>
          </p:nvGrpSpPr>
          <p:grpSpPr>
            <a:xfrm>
              <a:off x="374514" y="48201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1C868AEA-D191-CFAC-F132-A72F52E4DBD9}"/>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0DC249D6-9A94-A2CF-7482-931B431B016A}"/>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54B6EA88-3E62-976F-8C33-9C40CC52C45B}"/>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1C70BFE-0C9F-1A68-2051-C839402E01F2}"/>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28701176-C327-85D5-A994-403D297E045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BA09CD7-6C28-B95C-38B6-114ADE29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9" name="Group 18">
              <a:extLst>
                <a:ext uri="{FF2B5EF4-FFF2-40B4-BE49-F238E27FC236}">
                  <a16:creationId xmlns:a16="http://schemas.microsoft.com/office/drawing/2014/main" id="{543AF44B-9E66-F1EC-FEA7-F2CA09972597}"/>
                </a:ext>
              </a:extLst>
            </p:cNvPr>
            <p:cNvGrpSpPr/>
            <p:nvPr/>
          </p:nvGrpSpPr>
          <p:grpSpPr>
            <a:xfrm>
              <a:off x="374514" y="5884552"/>
              <a:ext cx="6143781" cy="523220"/>
              <a:chOff x="374514" y="5289880"/>
              <a:chExt cx="6143781" cy="523220"/>
            </a:xfrm>
          </p:grpSpPr>
          <p:sp>
            <p:nvSpPr>
              <p:cNvPr id="2" name="TextBox 1">
                <a:extLst>
                  <a:ext uri="{FF2B5EF4-FFF2-40B4-BE49-F238E27FC236}">
                    <a16:creationId xmlns:a16="http://schemas.microsoft.com/office/drawing/2014/main" id="{62E678FF-3C94-818B-03BE-DACEE709E1AD}"/>
                  </a:ext>
                </a:extLst>
              </p:cNvPr>
              <p:cNvSpPr txBox="1"/>
              <p:nvPr/>
            </p:nvSpPr>
            <p:spPr>
              <a:xfrm>
                <a:off x="599430" y="5289880"/>
                <a:ext cx="5918865" cy="523220"/>
              </a:xfrm>
              <a:prstGeom prst="rect">
                <a:avLst/>
              </a:prstGeom>
              <a:noFill/>
            </p:spPr>
            <p:txBody>
              <a:bodyPr wrap="square" rtlCol="0">
                <a:spAutoFit/>
              </a:bodyPr>
              <a:lstStyle/>
              <a:p>
                <a:pPr algn="l"/>
                <a:r>
                  <a:rPr lang="en-US" b="0" i="0" dirty="0">
                    <a:solidFill>
                      <a:srgbClr val="000000"/>
                    </a:solidFill>
                    <a:effectLst/>
                    <a:latin typeface="+mn-lt"/>
                  </a:rPr>
                  <a:t>North East became the most expensive charges with median </a:t>
                </a:r>
                <a:r>
                  <a:rPr lang="en-US" b="1" i="0" dirty="0">
                    <a:solidFill>
                      <a:srgbClr val="000000"/>
                    </a:solidFill>
                    <a:effectLst/>
                    <a:latin typeface="+mn-lt"/>
                  </a:rPr>
                  <a:t>$10058</a:t>
                </a:r>
                <a:r>
                  <a:rPr lang="en-US" b="0" i="0" dirty="0">
                    <a:solidFill>
                      <a:srgbClr val="000000"/>
                    </a:solidFill>
                    <a:effectLst/>
                    <a:latin typeface="+mn-lt"/>
                  </a:rPr>
                  <a:t>, and southwest became the cheapest charges with median </a:t>
                </a:r>
                <a:r>
                  <a:rPr lang="en-US" b="1" i="0" dirty="0">
                    <a:solidFill>
                      <a:srgbClr val="000000"/>
                    </a:solidFill>
                    <a:effectLst/>
                    <a:latin typeface="+mn-lt"/>
                  </a:rPr>
                  <a:t>$8799</a:t>
                </a:r>
                <a:r>
                  <a:rPr lang="en-US" b="0" i="0" dirty="0">
                    <a:solidFill>
                      <a:srgbClr val="000000"/>
                    </a:solidFill>
                    <a:effectLst/>
                    <a:latin typeface="+mn-lt"/>
                  </a:rPr>
                  <a:t>.</a:t>
                </a:r>
              </a:p>
            </p:txBody>
          </p:sp>
          <p:sp>
            <p:nvSpPr>
              <p:cNvPr id="3" name="Oval 2">
                <a:extLst>
                  <a:ext uri="{FF2B5EF4-FFF2-40B4-BE49-F238E27FC236}">
                    <a16:creationId xmlns:a16="http://schemas.microsoft.com/office/drawing/2014/main" id="{DD2FB43A-ED21-49EA-1D0E-76CC108D7EA1}"/>
                  </a:ext>
                </a:extLst>
              </p:cNvPr>
              <p:cNvSpPr/>
              <p:nvPr/>
            </p:nvSpPr>
            <p:spPr>
              <a:xfrm>
                <a:off x="374514" y="537103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8" name="Group 17">
              <a:extLst>
                <a:ext uri="{FF2B5EF4-FFF2-40B4-BE49-F238E27FC236}">
                  <a16:creationId xmlns:a16="http://schemas.microsoft.com/office/drawing/2014/main" id="{87591406-3824-492D-8C2D-4E29A214A7BE}"/>
                </a:ext>
              </a:extLst>
            </p:cNvPr>
            <p:cNvGrpSpPr/>
            <p:nvPr/>
          </p:nvGrpSpPr>
          <p:grpSpPr>
            <a:xfrm>
              <a:off x="374514" y="5358426"/>
              <a:ext cx="6143780" cy="523220"/>
              <a:chOff x="374514" y="5813100"/>
              <a:chExt cx="6143780" cy="523220"/>
            </a:xfrm>
          </p:grpSpPr>
          <p:sp>
            <p:nvSpPr>
              <p:cNvPr id="16" name="TextBox 15">
                <a:extLst>
                  <a:ext uri="{FF2B5EF4-FFF2-40B4-BE49-F238E27FC236}">
                    <a16:creationId xmlns:a16="http://schemas.microsoft.com/office/drawing/2014/main" id="{85026B0F-50CB-0C67-CB29-C1EF1A8EC70E}"/>
                  </a:ext>
                </a:extLst>
              </p:cNvPr>
              <p:cNvSpPr txBox="1"/>
              <p:nvPr/>
            </p:nvSpPr>
            <p:spPr>
              <a:xfrm>
                <a:off x="599429" y="5813100"/>
                <a:ext cx="5918865" cy="523220"/>
              </a:xfrm>
              <a:prstGeom prst="rect">
                <a:avLst/>
              </a:prstGeom>
              <a:noFill/>
            </p:spPr>
            <p:txBody>
              <a:bodyPr wrap="square" rtlCol="0">
                <a:spAutoFit/>
              </a:bodyPr>
              <a:lstStyle/>
              <a:p>
                <a:pPr algn="l"/>
                <a:r>
                  <a:rPr lang="en-US" dirty="0">
                    <a:latin typeface="+mn-lt"/>
                  </a:rPr>
                  <a:t>Distribution </a:t>
                </a:r>
                <a:r>
                  <a:rPr lang="en-US" b="0" i="0" dirty="0">
                    <a:solidFill>
                      <a:srgbClr val="000000"/>
                    </a:solidFill>
                    <a:effectLst/>
                    <a:latin typeface="+mn-lt"/>
                  </a:rPr>
                  <a:t>charge from every region shaping similar shape, </a:t>
                </a:r>
                <a:r>
                  <a:rPr lang="en-US" b="1" i="0" dirty="0">
                    <a:solidFill>
                      <a:srgbClr val="000000"/>
                    </a:solidFill>
                    <a:effectLst/>
                    <a:latin typeface="+mn-lt"/>
                  </a:rPr>
                  <a:t>positively skewed distribution</a:t>
                </a:r>
                <a:r>
                  <a:rPr lang="en-US" b="0" i="0" dirty="0">
                    <a:solidFill>
                      <a:srgbClr val="000000"/>
                    </a:solidFill>
                    <a:effectLst/>
                    <a:latin typeface="+mn-lt"/>
                  </a:rPr>
                  <a:t>.</a:t>
                </a:r>
              </a:p>
            </p:txBody>
          </p:sp>
          <p:sp>
            <p:nvSpPr>
              <p:cNvPr id="17" name="Oval 16">
                <a:extLst>
                  <a:ext uri="{FF2B5EF4-FFF2-40B4-BE49-F238E27FC236}">
                    <a16:creationId xmlns:a16="http://schemas.microsoft.com/office/drawing/2014/main" id="{C76F247C-6949-431A-A183-411563AF73CB}"/>
                  </a:ext>
                </a:extLst>
              </p:cNvPr>
              <p:cNvSpPr/>
              <p:nvPr/>
            </p:nvSpPr>
            <p:spPr>
              <a:xfrm>
                <a:off x="374514" y="58942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 name="Google Shape;269;g142ad2f6649_0_104">
            <a:extLst>
              <a:ext uri="{FF2B5EF4-FFF2-40B4-BE49-F238E27FC236}">
                <a16:creationId xmlns:a16="http://schemas.microsoft.com/office/drawing/2014/main" id="{CD89A9F6-D764-E4F8-3F96-4C7C00079838}"/>
              </a:ext>
            </a:extLst>
          </p:cNvPr>
          <p:cNvSpPr txBox="1">
            <a:spLocks/>
          </p:cNvSpPr>
          <p:nvPr/>
        </p:nvSpPr>
        <p:spPr>
          <a:xfrm>
            <a:off x="236543" y="90805"/>
            <a:ext cx="6184577" cy="57975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Smoker and Gender Analysis</a:t>
            </a:r>
          </a:p>
        </p:txBody>
      </p:sp>
      <p:grpSp>
        <p:nvGrpSpPr>
          <p:cNvPr id="18" name="Group 17">
            <a:extLst>
              <a:ext uri="{FF2B5EF4-FFF2-40B4-BE49-F238E27FC236}">
                <a16:creationId xmlns:a16="http://schemas.microsoft.com/office/drawing/2014/main" id="{F705D206-D16B-4B63-486B-97DF07C8B382}"/>
              </a:ext>
            </a:extLst>
          </p:cNvPr>
          <p:cNvGrpSpPr/>
          <p:nvPr/>
        </p:nvGrpSpPr>
        <p:grpSpPr>
          <a:xfrm>
            <a:off x="206953" y="1119371"/>
            <a:ext cx="11726397" cy="3101066"/>
            <a:chOff x="246709" y="912134"/>
            <a:chExt cx="11726397" cy="3101066"/>
          </a:xfrm>
          <a:effectLst>
            <a:outerShdw blurRad="50800" dist="38100" dir="5400000" algn="t" rotWithShape="0">
              <a:prstClr val="black">
                <a:alpha val="40000"/>
              </a:prstClr>
            </a:outerShdw>
          </a:effectLst>
        </p:grpSpPr>
        <p:pic>
          <p:nvPicPr>
            <p:cNvPr id="6" name="Picture 5">
              <a:extLst>
                <a:ext uri="{FF2B5EF4-FFF2-40B4-BE49-F238E27FC236}">
                  <a16:creationId xmlns:a16="http://schemas.microsoft.com/office/drawing/2014/main" id="{C5B9DD25-E7A3-42A2-8FE1-7AD547235A51}"/>
                </a:ext>
              </a:extLst>
            </p:cNvPr>
            <p:cNvPicPr>
              <a:picLocks noChangeAspect="1"/>
            </p:cNvPicPr>
            <p:nvPr/>
          </p:nvPicPr>
          <p:blipFill>
            <a:blip r:embed="rId3"/>
            <a:stretch>
              <a:fillRect/>
            </a:stretch>
          </p:blipFill>
          <p:spPr>
            <a:xfrm>
              <a:off x="4175672" y="912134"/>
              <a:ext cx="3889933" cy="3101066"/>
            </a:xfrm>
            <a:prstGeom prst="rect">
              <a:avLst/>
            </a:prstGeom>
          </p:spPr>
        </p:pic>
        <p:pic>
          <p:nvPicPr>
            <p:cNvPr id="8" name="Picture 7">
              <a:extLst>
                <a:ext uri="{FF2B5EF4-FFF2-40B4-BE49-F238E27FC236}">
                  <a16:creationId xmlns:a16="http://schemas.microsoft.com/office/drawing/2014/main" id="{30B4889A-F305-927C-4734-E4CA021CD57F}"/>
                </a:ext>
              </a:extLst>
            </p:cNvPr>
            <p:cNvPicPr>
              <a:picLocks noChangeAspect="1"/>
            </p:cNvPicPr>
            <p:nvPr/>
          </p:nvPicPr>
          <p:blipFill>
            <a:blip r:embed="rId4"/>
            <a:stretch>
              <a:fillRect/>
            </a:stretch>
          </p:blipFill>
          <p:spPr>
            <a:xfrm>
              <a:off x="246709" y="912134"/>
              <a:ext cx="3898483" cy="3101066"/>
            </a:xfrm>
            <a:prstGeom prst="rect">
              <a:avLst/>
            </a:prstGeom>
          </p:spPr>
        </p:pic>
        <p:pic>
          <p:nvPicPr>
            <p:cNvPr id="10" name="Picture 9">
              <a:extLst>
                <a:ext uri="{FF2B5EF4-FFF2-40B4-BE49-F238E27FC236}">
                  <a16:creationId xmlns:a16="http://schemas.microsoft.com/office/drawing/2014/main" id="{D8FB9036-24ED-2653-7749-CC4D62DF6FE0}"/>
                </a:ext>
              </a:extLst>
            </p:cNvPr>
            <p:cNvPicPr>
              <a:picLocks noChangeAspect="1"/>
            </p:cNvPicPr>
            <p:nvPr/>
          </p:nvPicPr>
          <p:blipFill>
            <a:blip r:embed="rId5"/>
            <a:stretch>
              <a:fillRect/>
            </a:stretch>
          </p:blipFill>
          <p:spPr>
            <a:xfrm>
              <a:off x="8074623" y="912134"/>
              <a:ext cx="3898483" cy="3101066"/>
            </a:xfrm>
            <a:prstGeom prst="rect">
              <a:avLst/>
            </a:prstGeom>
          </p:spPr>
        </p:pic>
      </p:grpSp>
      <p:grpSp>
        <p:nvGrpSpPr>
          <p:cNvPr id="9" name="Group 8">
            <a:extLst>
              <a:ext uri="{FF2B5EF4-FFF2-40B4-BE49-F238E27FC236}">
                <a16:creationId xmlns:a16="http://schemas.microsoft.com/office/drawing/2014/main" id="{30802815-853E-844F-531C-FEB8FD71212D}"/>
              </a:ext>
            </a:extLst>
          </p:cNvPr>
          <p:cNvGrpSpPr/>
          <p:nvPr/>
        </p:nvGrpSpPr>
        <p:grpSpPr>
          <a:xfrm>
            <a:off x="598247" y="4447650"/>
            <a:ext cx="9425617" cy="1377393"/>
            <a:chOff x="236543" y="4338320"/>
            <a:chExt cx="9425617" cy="1377393"/>
          </a:xfrm>
        </p:grpSpPr>
        <p:grpSp>
          <p:nvGrpSpPr>
            <p:cNvPr id="11" name="Group 10">
              <a:extLst>
                <a:ext uri="{FF2B5EF4-FFF2-40B4-BE49-F238E27FC236}">
                  <a16:creationId xmlns:a16="http://schemas.microsoft.com/office/drawing/2014/main" id="{89EDA2B0-15EC-D0E3-3F6C-D5D93461A7BB}"/>
                </a:ext>
              </a:extLst>
            </p:cNvPr>
            <p:cNvGrpSpPr/>
            <p:nvPr/>
          </p:nvGrpSpPr>
          <p:grpSpPr>
            <a:xfrm>
              <a:off x="236543" y="4338320"/>
              <a:ext cx="1465257" cy="390678"/>
              <a:chOff x="5969000" y="4599298"/>
              <a:chExt cx="1465257" cy="390678"/>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E1915519-8480-523F-0950-0EB477420B1A}"/>
                  </a:ext>
                </a:extLst>
              </p:cNvPr>
              <p:cNvGrpSpPr/>
              <p:nvPr/>
            </p:nvGrpSpPr>
            <p:grpSpPr>
              <a:xfrm>
                <a:off x="5969000" y="4599298"/>
                <a:ext cx="1351280" cy="390678"/>
                <a:chOff x="7112244" y="4194645"/>
                <a:chExt cx="1630314" cy="457866"/>
              </a:xfrm>
              <a:solidFill>
                <a:schemeClr val="accent1"/>
              </a:solidFill>
            </p:grpSpPr>
            <p:sp>
              <p:nvSpPr>
                <p:cNvPr id="15" name="Oval 14">
                  <a:extLst>
                    <a:ext uri="{FF2B5EF4-FFF2-40B4-BE49-F238E27FC236}">
                      <a16:creationId xmlns:a16="http://schemas.microsoft.com/office/drawing/2014/main" id="{16FBEBD4-B78F-2AC2-4BE7-B2C345F2F375}"/>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A9382936-7F73-4E3D-59BC-45197E84329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10D6DEB3-A9DB-9DDB-484C-7FA6D7BF892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itle 1">
                <a:extLst>
                  <a:ext uri="{FF2B5EF4-FFF2-40B4-BE49-F238E27FC236}">
                    <a16:creationId xmlns:a16="http://schemas.microsoft.com/office/drawing/2014/main" id="{125659B5-85DF-5101-0B7D-9B3DC01930B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4" name="Picture 13">
                <a:extLst>
                  <a:ext uri="{FF2B5EF4-FFF2-40B4-BE49-F238E27FC236}">
                    <a16:creationId xmlns:a16="http://schemas.microsoft.com/office/drawing/2014/main" id="{62D0F99E-2AEA-8A0C-C7EF-51C6BB820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8B830F0D-4286-F411-3FC6-BFEC88BCFC3A}"/>
                </a:ext>
              </a:extLst>
            </p:cNvPr>
            <p:cNvSpPr txBox="1"/>
            <p:nvPr/>
          </p:nvSpPr>
          <p:spPr>
            <a:xfrm>
              <a:off x="619500" y="4884716"/>
              <a:ext cx="9042660" cy="830997"/>
            </a:xfrm>
            <a:prstGeom prst="rect">
              <a:avLst/>
            </a:prstGeom>
            <a:noFill/>
          </p:spPr>
          <p:txBody>
            <a:bodyPr wrap="square" rtlCol="0">
              <a:spAutoFit/>
            </a:bodyPr>
            <a:lstStyle/>
            <a:p>
              <a:pPr algn="l"/>
              <a:r>
                <a:rPr lang="en-US" sz="1600" b="0" i="0" dirty="0">
                  <a:solidFill>
                    <a:srgbClr val="000000"/>
                  </a:solidFill>
                  <a:effectLst/>
                  <a:latin typeface="+mn-lt"/>
                </a:rPr>
                <a:t>Smoker proportion is much smaller than non-smoker proportion, </a:t>
              </a:r>
              <a:r>
                <a:rPr lang="en-US" sz="1600" b="1" i="0" dirty="0">
                  <a:solidFill>
                    <a:srgbClr val="000000"/>
                  </a:solidFill>
                  <a:effectLst/>
                  <a:latin typeface="+mn-lt"/>
                </a:rPr>
                <a:t>20.5% compare to 79.5%</a:t>
              </a:r>
              <a:r>
                <a:rPr lang="en-US" sz="1600" b="0" i="0" dirty="0">
                  <a:solidFill>
                    <a:srgbClr val="000000"/>
                  </a:solidFill>
                  <a:effectLst/>
                  <a:latin typeface="+mn-lt"/>
                </a:rPr>
                <a:t>.</a:t>
              </a:r>
            </a:p>
            <a:p>
              <a:pPr algn="l"/>
              <a:r>
                <a:rPr lang="en-US" sz="1600" b="0" i="0" dirty="0">
                  <a:solidFill>
                    <a:srgbClr val="000000"/>
                  </a:solidFill>
                  <a:effectLst/>
                  <a:latin typeface="+mn-lt"/>
                </a:rPr>
                <a:t>In the smoker group, the male has the largest proportion </a:t>
              </a:r>
              <a:r>
                <a:rPr lang="en-US" sz="1600" b="1" i="0" dirty="0">
                  <a:solidFill>
                    <a:srgbClr val="000000"/>
                  </a:solidFill>
                  <a:effectLst/>
                  <a:latin typeface="+mn-lt"/>
                </a:rPr>
                <a:t>58% </a:t>
              </a:r>
              <a:r>
                <a:rPr lang="en-US" sz="1600" i="0" dirty="0">
                  <a:solidFill>
                    <a:srgbClr val="000000"/>
                  </a:solidFill>
                  <a:effectLst/>
                  <a:latin typeface="+mn-lt"/>
                </a:rPr>
                <a:t>compared to female </a:t>
              </a:r>
              <a:r>
                <a:rPr lang="en-US" sz="1600" b="1" i="0" dirty="0">
                  <a:solidFill>
                    <a:srgbClr val="000000"/>
                  </a:solidFill>
                  <a:effectLst/>
                  <a:latin typeface="+mn-lt"/>
                </a:rPr>
                <a:t>42%</a:t>
              </a:r>
              <a:r>
                <a:rPr lang="en-US" sz="1600" i="0" dirty="0">
                  <a:solidFill>
                    <a:srgbClr val="000000"/>
                  </a:solidFill>
                  <a:effectLst/>
                  <a:latin typeface="+mn-lt"/>
                </a:rPr>
                <a:t>.</a:t>
              </a:r>
              <a:endParaRPr lang="en-US" sz="1600" b="0" i="0" dirty="0">
                <a:solidFill>
                  <a:srgbClr val="000000"/>
                </a:solidFill>
                <a:effectLst/>
                <a:latin typeface="+mn-lt"/>
              </a:endParaRPr>
            </a:p>
            <a:p>
              <a:pPr algn="l"/>
              <a:r>
                <a:rPr lang="en-US" sz="1600" b="0" i="0" dirty="0">
                  <a:solidFill>
                    <a:srgbClr val="000000"/>
                  </a:solidFill>
                  <a:effectLst/>
                  <a:latin typeface="+mn-lt"/>
                </a:rPr>
                <a:t>In non-smoker group, female has the largest proportion </a:t>
              </a:r>
              <a:r>
                <a:rPr lang="en-US" sz="1600" b="1" i="0" dirty="0">
                  <a:solidFill>
                    <a:srgbClr val="000000"/>
                  </a:solidFill>
                  <a:effectLst/>
                  <a:latin typeface="+mn-lt"/>
                </a:rPr>
                <a:t>51.4%</a:t>
              </a:r>
              <a:r>
                <a:rPr lang="en-US" sz="1600" dirty="0">
                  <a:latin typeface="+mn-lt"/>
                </a:rPr>
                <a:t> compared to male </a:t>
              </a:r>
              <a:r>
                <a:rPr lang="en-US" sz="1600" b="1" dirty="0">
                  <a:latin typeface="+mn-lt"/>
                </a:rPr>
                <a:t>48.6%</a:t>
              </a:r>
              <a:r>
                <a:rPr lang="en-US" sz="1600" dirty="0">
                  <a:latin typeface="+mn-lt"/>
                </a:rPr>
                <a:t>.</a:t>
              </a:r>
              <a:endParaRPr lang="en-US" sz="1600" b="0" i="0" dirty="0">
                <a:solidFill>
                  <a:srgbClr val="000000"/>
                </a:solidFill>
                <a:effectLst/>
                <a:latin typeface="+mn-lt"/>
              </a:endParaRPr>
            </a:p>
          </p:txBody>
        </p:sp>
        <p:sp>
          <p:nvSpPr>
            <p:cNvPr id="4" name="Oval 3">
              <a:extLst>
                <a:ext uri="{FF2B5EF4-FFF2-40B4-BE49-F238E27FC236}">
                  <a16:creationId xmlns:a16="http://schemas.microsoft.com/office/drawing/2014/main" id="{D0DA0995-0396-CC79-F41C-D56CEC21237D}"/>
                </a:ext>
              </a:extLst>
            </p:cNvPr>
            <p:cNvSpPr/>
            <p:nvPr/>
          </p:nvSpPr>
          <p:spPr>
            <a:xfrm>
              <a:off x="403922" y="49751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3BE2E62F-2DA4-5673-8C7D-1D615B606B7A}"/>
                </a:ext>
              </a:extLst>
            </p:cNvPr>
            <p:cNvSpPr/>
            <p:nvPr/>
          </p:nvSpPr>
          <p:spPr>
            <a:xfrm>
              <a:off x="403922" y="522725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92B54E0E-7822-5D5B-D591-BD019BFE0602}"/>
                </a:ext>
              </a:extLst>
            </p:cNvPr>
            <p:cNvSpPr/>
            <p:nvPr/>
          </p:nvSpPr>
          <p:spPr>
            <a:xfrm>
              <a:off x="403922" y="547932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6794-C86A-383E-66C5-9A5D449D0B7D}"/>
              </a:ext>
            </a:extLst>
          </p:cNvPr>
          <p:cNvSpPr>
            <a:spLocks noGrp="1"/>
          </p:cNvSpPr>
          <p:nvPr>
            <p:ph type="title"/>
          </p:nvPr>
        </p:nvSpPr>
        <p:spPr>
          <a:xfrm>
            <a:off x="1494948" y="541234"/>
            <a:ext cx="9202103" cy="497362"/>
          </a:xfrm>
        </p:spPr>
        <p:txBody>
          <a:bodyPr>
            <a:normAutofit fontScale="90000"/>
          </a:bodyPr>
          <a:lstStyle/>
          <a:p>
            <a:r>
              <a:rPr lang="en-US" dirty="0"/>
              <a:t>Categorical Variable Analysis Summary</a:t>
            </a:r>
            <a:endParaRPr lang="en-ID" dirty="0"/>
          </a:p>
        </p:txBody>
      </p:sp>
      <p:sp>
        <p:nvSpPr>
          <p:cNvPr id="3" name="TextBox 2">
            <a:extLst>
              <a:ext uri="{FF2B5EF4-FFF2-40B4-BE49-F238E27FC236}">
                <a16:creationId xmlns:a16="http://schemas.microsoft.com/office/drawing/2014/main" id="{4848BF27-2DDC-D5A0-C7C5-7767654C9882}"/>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Every region has a nearly equal amount proportion of insurance users, </a:t>
            </a:r>
            <a:r>
              <a:rPr lang="en-US" sz="2000" b="1" dirty="0">
                <a:latin typeface="+mn-lt"/>
              </a:rPr>
              <a:t>24.2-24.3%</a:t>
            </a:r>
            <a:r>
              <a:rPr lang="en-US" sz="2000" dirty="0">
                <a:latin typeface="+mn-lt"/>
              </a:rPr>
              <a:t>, a slight difference exists in the southeast region with a proportion of </a:t>
            </a:r>
            <a:r>
              <a:rPr lang="en-US" sz="2000" b="1" dirty="0">
                <a:latin typeface="+mn-lt"/>
              </a:rPr>
              <a:t>27,2%</a:t>
            </a:r>
            <a:r>
              <a:rPr lang="en-US" sz="2000" dirty="0">
                <a:latin typeface="+mn-lt"/>
              </a:rPr>
              <a:t> of all insurance users. Every region also has a nearly equal amount of gender proportion between male and female, </a:t>
            </a:r>
            <a:r>
              <a:rPr lang="en-US" sz="2000" b="1" dirty="0">
                <a:latin typeface="+mn-lt"/>
              </a:rPr>
              <a:t>50:50</a:t>
            </a:r>
            <a:r>
              <a:rPr lang="en-US" sz="2000" dirty="0">
                <a:latin typeface="+mn-lt"/>
              </a:rPr>
              <a:t>, a slight difference also exists in the southeast region with a proportion difference of </a:t>
            </a:r>
            <a:r>
              <a:rPr lang="en-US" sz="2000" b="1" dirty="0">
                <a:latin typeface="+mn-lt"/>
              </a:rPr>
              <a:t>1% </a:t>
            </a:r>
            <a:r>
              <a:rPr lang="en-US" sz="2000" dirty="0">
                <a:latin typeface="+mn-lt"/>
              </a:rPr>
              <a:t>between male and female. The data confirm that the proportion of smoker people is less than non-smoker people, the ratio of the smoker and non-smokers in every region is around</a:t>
            </a:r>
            <a:r>
              <a:rPr lang="en-US" sz="2000" b="1" dirty="0">
                <a:latin typeface="+mn-lt"/>
              </a:rPr>
              <a:t> 1:4. </a:t>
            </a:r>
            <a:r>
              <a:rPr lang="en-US" sz="2000" dirty="0">
                <a:latin typeface="+mn-lt"/>
              </a:rPr>
              <a:t>Within </a:t>
            </a:r>
            <a:r>
              <a:rPr lang="en-US" sz="2000" b="1" dirty="0">
                <a:latin typeface="+mn-lt"/>
              </a:rPr>
              <a:t>s</a:t>
            </a:r>
            <a:r>
              <a:rPr lang="en-US" sz="2000" dirty="0">
                <a:latin typeface="+mn-lt"/>
              </a:rPr>
              <a:t>moker people, the male proportion is larger than female, 58% compared to 42%, while in non-smoker people, the female proportion is larger than male, 51.4% compared to 48,6%</a:t>
            </a:r>
            <a:r>
              <a:rPr lang="en-US" sz="2000" b="1" dirty="0">
                <a:latin typeface="+mn-lt"/>
              </a:rPr>
              <a:t>. </a:t>
            </a:r>
            <a:r>
              <a:rPr lang="en-US" sz="2000" dirty="0">
                <a:latin typeface="+mn-lt"/>
              </a:rPr>
              <a:t>The northeast region became the region with the relatively expensive amount of insurance charge of around </a:t>
            </a:r>
            <a:r>
              <a:rPr lang="en-US" sz="2000" b="1" dirty="0">
                <a:latin typeface="+mn-lt"/>
              </a:rPr>
              <a:t>$100508</a:t>
            </a:r>
            <a:r>
              <a:rPr lang="en-US" sz="2000" dirty="0">
                <a:latin typeface="+mn-lt"/>
              </a:rPr>
              <a:t>, whereas the southwest region become the cheapest region with an insurance charge of around </a:t>
            </a:r>
            <a:r>
              <a:rPr lang="en-US" sz="2000" b="1" dirty="0">
                <a:latin typeface="+mn-lt"/>
              </a:rPr>
              <a:t>$8799. </a:t>
            </a:r>
          </a:p>
        </p:txBody>
      </p:sp>
    </p:spTree>
    <p:extLst>
      <p:ext uri="{BB962C8B-B14F-4D97-AF65-F5344CB8AC3E}">
        <p14:creationId xmlns:p14="http://schemas.microsoft.com/office/powerpoint/2010/main" val="138655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287343" y="111126"/>
            <a:ext cx="11401542" cy="600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Outline</a:t>
            </a:r>
            <a:endParaRPr dirty="0"/>
          </a:p>
        </p:txBody>
      </p:sp>
      <p:sp>
        <p:nvSpPr>
          <p:cNvPr id="198" name="Google Shape;198;p4"/>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Introduction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Dataset</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Descriptive Statistic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Categorical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Continuous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Correlation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Hypothesis Testing</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Analysis 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Smoker Probability Charge Analysis</a:t>
            </a:r>
            <a:endParaRPr lang="en-ID" dirty="0"/>
          </a:p>
        </p:txBody>
      </p:sp>
      <p:pic>
        <p:nvPicPr>
          <p:cNvPr id="4" name="Picture 3">
            <a:extLst>
              <a:ext uri="{FF2B5EF4-FFF2-40B4-BE49-F238E27FC236}">
                <a16:creationId xmlns:a16="http://schemas.microsoft.com/office/drawing/2014/main" id="{E8C6114E-FB98-9944-17FD-37A57364E52B}"/>
              </a:ext>
            </a:extLst>
          </p:cNvPr>
          <p:cNvPicPr>
            <a:picLocks noChangeAspect="1"/>
          </p:cNvPicPr>
          <p:nvPr/>
        </p:nvPicPr>
        <p:blipFill>
          <a:blip r:embed="rId3"/>
          <a:stretch>
            <a:fillRect/>
          </a:stretch>
        </p:blipFill>
        <p:spPr>
          <a:xfrm>
            <a:off x="2014791" y="794803"/>
            <a:ext cx="7868282" cy="4380720"/>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5EE0D398-4C53-A51B-E569-1E72C30A1C1C}"/>
              </a:ext>
            </a:extLst>
          </p:cNvPr>
          <p:cNvGrpSpPr/>
          <p:nvPr/>
        </p:nvGrpSpPr>
        <p:grpSpPr>
          <a:xfrm>
            <a:off x="696950" y="5268077"/>
            <a:ext cx="10798100" cy="1088390"/>
            <a:chOff x="841524" y="5268077"/>
            <a:chExt cx="10798100" cy="1088390"/>
          </a:xfrm>
        </p:grpSpPr>
        <p:grpSp>
          <p:nvGrpSpPr>
            <p:cNvPr id="5" name="Group 4">
              <a:extLst>
                <a:ext uri="{FF2B5EF4-FFF2-40B4-BE49-F238E27FC236}">
                  <a16:creationId xmlns:a16="http://schemas.microsoft.com/office/drawing/2014/main" id="{35BF4489-E377-CF5A-0508-48900542E7D5}"/>
                </a:ext>
              </a:extLst>
            </p:cNvPr>
            <p:cNvGrpSpPr/>
            <p:nvPr/>
          </p:nvGrpSpPr>
          <p:grpSpPr>
            <a:xfrm>
              <a:off x="841524" y="553349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7667C6F1-A7B1-AE33-3F71-79EDF4C19384}"/>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9E89DC63-DAE3-6E32-3FD6-66022605DA8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D856B59-2E79-ED69-DFE4-C1D2E10E284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10E91C1E-9C8E-A266-1210-DFA678CAB7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F36EDFC4-CBC2-83FB-A9DA-DD411EE9EAE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26FB410-A13D-F88C-0BD0-C6735BB9D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6" name="Group 15">
              <a:extLst>
                <a:ext uri="{FF2B5EF4-FFF2-40B4-BE49-F238E27FC236}">
                  <a16:creationId xmlns:a16="http://schemas.microsoft.com/office/drawing/2014/main" id="{EDBF7F43-5977-5B2B-0A62-5FA5B41B0B37}"/>
                </a:ext>
              </a:extLst>
            </p:cNvPr>
            <p:cNvGrpSpPr/>
            <p:nvPr/>
          </p:nvGrpSpPr>
          <p:grpSpPr>
            <a:xfrm>
              <a:off x="2484698" y="5268077"/>
              <a:ext cx="9154926" cy="1088390"/>
              <a:chOff x="2484698" y="5268077"/>
              <a:chExt cx="9154926" cy="1088390"/>
            </a:xfrm>
          </p:grpSpPr>
          <p:sp>
            <p:nvSpPr>
              <p:cNvPr id="3" name="TextBox 2">
                <a:extLst>
                  <a:ext uri="{FF2B5EF4-FFF2-40B4-BE49-F238E27FC236}">
                    <a16:creationId xmlns:a16="http://schemas.microsoft.com/office/drawing/2014/main" id="{FF155DD2-7A96-F0B3-E59D-20C3BEA60C4C}"/>
                  </a:ext>
                </a:extLst>
              </p:cNvPr>
              <p:cNvSpPr txBox="1"/>
              <p:nvPr/>
            </p:nvSpPr>
            <p:spPr>
              <a:xfrm>
                <a:off x="2690906" y="5268077"/>
                <a:ext cx="8948718" cy="523220"/>
              </a:xfrm>
              <a:prstGeom prst="rect">
                <a:avLst/>
              </a:prstGeom>
              <a:noFill/>
            </p:spPr>
            <p:txBody>
              <a:bodyPr wrap="square" rtlCol="0">
                <a:spAutoFit/>
              </a:bodyPr>
              <a:lstStyle/>
              <a:p>
                <a:pPr algn="l"/>
                <a:r>
                  <a:rPr lang="en-US" dirty="0">
                    <a:latin typeface="+mj-lt"/>
                  </a:rPr>
                  <a:t>It</a:t>
                </a:r>
                <a:r>
                  <a:rPr lang="en-US" b="0" i="0" dirty="0">
                    <a:solidFill>
                      <a:srgbClr val="000000"/>
                    </a:solidFill>
                    <a:effectLst/>
                    <a:latin typeface="+mj-lt"/>
                  </a:rPr>
                  <a:t> is </a:t>
                </a:r>
                <a:r>
                  <a:rPr lang="en-US" b="1" i="0" dirty="0">
                    <a:solidFill>
                      <a:srgbClr val="000000"/>
                    </a:solidFill>
                    <a:effectLst/>
                    <a:latin typeface="+mj-lt"/>
                  </a:rPr>
                  <a:t>very possible </a:t>
                </a:r>
                <a:r>
                  <a:rPr lang="en-US" b="0" i="0" dirty="0">
                    <a:solidFill>
                      <a:srgbClr val="000000"/>
                    </a:solidFill>
                    <a:effectLst/>
                    <a:latin typeface="+mj-lt"/>
                  </a:rPr>
                  <a:t>for </a:t>
                </a:r>
                <a:r>
                  <a:rPr lang="en-US" b="1" i="0" dirty="0">
                    <a:solidFill>
                      <a:srgbClr val="000000"/>
                    </a:solidFill>
                    <a:effectLst/>
                    <a:latin typeface="+mj-lt"/>
                  </a:rPr>
                  <a:t>smokers</a:t>
                </a:r>
                <a:r>
                  <a:rPr lang="en-US" b="0" i="0" dirty="0">
                    <a:solidFill>
                      <a:srgbClr val="000000"/>
                    </a:solidFill>
                    <a:effectLst/>
                    <a:latin typeface="+mj-lt"/>
                  </a:rPr>
                  <a:t> to get insurance charges </a:t>
                </a:r>
                <a:r>
                  <a:rPr lang="en-US" b="1" i="0" dirty="0">
                    <a:solidFill>
                      <a:srgbClr val="000000"/>
                    </a:solidFill>
                    <a:effectLst/>
                    <a:latin typeface="+mj-lt"/>
                  </a:rPr>
                  <a:t>more than $16700, </a:t>
                </a:r>
                <a:r>
                  <a:rPr lang="en-US" i="0" dirty="0">
                    <a:solidFill>
                      <a:srgbClr val="000000"/>
                    </a:solidFill>
                    <a:effectLst/>
                    <a:latin typeface="+mj-lt"/>
                  </a:rPr>
                  <a:t>the probability is </a:t>
                </a:r>
                <a:r>
                  <a:rPr lang="en-US" b="1" i="0" dirty="0">
                    <a:solidFill>
                      <a:srgbClr val="000000"/>
                    </a:solidFill>
                    <a:effectLst/>
                    <a:latin typeface="+mj-lt"/>
                  </a:rPr>
                  <a:t>0.93</a:t>
                </a:r>
                <a:r>
                  <a:rPr lang="en-US" b="0" i="0" dirty="0">
                    <a:solidFill>
                      <a:srgbClr val="000000"/>
                    </a:solidFill>
                    <a:effectLst/>
                    <a:latin typeface="+mj-lt"/>
                  </a:rPr>
                  <a:t>. And it is </a:t>
                </a:r>
                <a:r>
                  <a:rPr lang="en-US" b="1" i="0" dirty="0">
                    <a:solidFill>
                      <a:srgbClr val="000000"/>
                    </a:solidFill>
                    <a:effectLst/>
                    <a:latin typeface="+mj-lt"/>
                  </a:rPr>
                  <a:t>rare</a:t>
                </a:r>
                <a:r>
                  <a:rPr lang="en-US" b="0" i="0" dirty="0">
                    <a:solidFill>
                      <a:srgbClr val="000000"/>
                    </a:solidFill>
                    <a:effectLst/>
                    <a:latin typeface="+mj-lt"/>
                  </a:rPr>
                  <a:t> that </a:t>
                </a:r>
                <a:r>
                  <a:rPr lang="en-US" b="1" i="0" dirty="0">
                    <a:solidFill>
                      <a:srgbClr val="000000"/>
                    </a:solidFill>
                    <a:effectLst/>
                    <a:latin typeface="+mj-lt"/>
                  </a:rPr>
                  <a:t>smokers </a:t>
                </a:r>
                <a:r>
                  <a:rPr lang="en-US" b="0" i="0" dirty="0">
                    <a:solidFill>
                      <a:srgbClr val="000000"/>
                    </a:solidFill>
                    <a:effectLst/>
                    <a:latin typeface="+mj-lt"/>
                  </a:rPr>
                  <a:t>will get insurance </a:t>
                </a:r>
                <a:r>
                  <a:rPr lang="en-US" b="1" i="0" dirty="0">
                    <a:solidFill>
                      <a:srgbClr val="000000"/>
                    </a:solidFill>
                    <a:effectLst/>
                    <a:latin typeface="+mj-lt"/>
                  </a:rPr>
                  <a:t>charges</a:t>
                </a:r>
                <a:r>
                  <a:rPr lang="en-US" b="0" i="0" dirty="0">
                    <a:solidFill>
                      <a:srgbClr val="000000"/>
                    </a:solidFill>
                    <a:effectLst/>
                    <a:latin typeface="+mj-lt"/>
                  </a:rPr>
                  <a:t> </a:t>
                </a:r>
                <a:r>
                  <a:rPr lang="en-US" b="1" i="0" dirty="0">
                    <a:solidFill>
                      <a:srgbClr val="000000"/>
                    </a:solidFill>
                    <a:effectLst/>
                    <a:latin typeface="+mj-lt"/>
                  </a:rPr>
                  <a:t>below $16700, </a:t>
                </a:r>
                <a:r>
                  <a:rPr lang="en-US" i="0" dirty="0">
                    <a:solidFill>
                      <a:srgbClr val="000000"/>
                    </a:solidFill>
                    <a:effectLst/>
                    <a:latin typeface="+mj-lt"/>
                  </a:rPr>
                  <a:t>the probability is just </a:t>
                </a:r>
                <a:r>
                  <a:rPr lang="en-US" b="1" i="0" dirty="0">
                    <a:solidFill>
                      <a:srgbClr val="000000"/>
                    </a:solidFill>
                    <a:effectLst/>
                    <a:latin typeface="+mj-lt"/>
                  </a:rPr>
                  <a:t>0.07.</a:t>
                </a:r>
                <a:endParaRPr lang="en-US" b="0" i="0" dirty="0">
                  <a:solidFill>
                    <a:srgbClr val="000000"/>
                  </a:solidFill>
                  <a:effectLst/>
                  <a:latin typeface="+mj-lt"/>
                </a:endParaRPr>
              </a:p>
            </p:txBody>
          </p:sp>
          <p:sp>
            <p:nvSpPr>
              <p:cNvPr id="13" name="TextBox 12">
                <a:extLst>
                  <a:ext uri="{FF2B5EF4-FFF2-40B4-BE49-F238E27FC236}">
                    <a16:creationId xmlns:a16="http://schemas.microsoft.com/office/drawing/2014/main" id="{4244D3B8-2C72-15FE-6592-7B193C9EF5B4}"/>
                  </a:ext>
                </a:extLst>
              </p:cNvPr>
              <p:cNvSpPr txBox="1"/>
              <p:nvPr/>
            </p:nvSpPr>
            <p:spPr>
              <a:xfrm>
                <a:off x="2690907" y="5833247"/>
                <a:ext cx="8471010" cy="523220"/>
              </a:xfrm>
              <a:prstGeom prst="rect">
                <a:avLst/>
              </a:prstGeom>
              <a:noFill/>
            </p:spPr>
            <p:txBody>
              <a:bodyPr wrap="square">
                <a:spAutoFit/>
              </a:bodyPr>
              <a:lstStyle/>
              <a:p>
                <a:r>
                  <a:rPr lang="en-US" b="0" i="0" dirty="0">
                    <a:solidFill>
                      <a:srgbClr val="000000"/>
                    </a:solidFill>
                    <a:effectLst/>
                    <a:latin typeface="+mj-lt"/>
                  </a:rPr>
                  <a:t>it is </a:t>
                </a:r>
                <a:r>
                  <a:rPr lang="en-US" b="1" i="0" dirty="0">
                    <a:solidFill>
                      <a:srgbClr val="000000"/>
                    </a:solidFill>
                    <a:effectLst/>
                    <a:latin typeface="+mj-lt"/>
                  </a:rPr>
                  <a:t>rare</a:t>
                </a:r>
                <a:r>
                  <a:rPr lang="en-US" b="0" i="0" dirty="0">
                    <a:solidFill>
                      <a:srgbClr val="000000"/>
                    </a:solidFill>
                    <a:effectLst/>
                    <a:latin typeface="+mj-lt"/>
                  </a:rPr>
                  <a:t> for </a:t>
                </a:r>
                <a:r>
                  <a:rPr lang="en-US" b="1" i="0" dirty="0">
                    <a:solidFill>
                      <a:srgbClr val="000000"/>
                    </a:solidFill>
                    <a:effectLst/>
                    <a:latin typeface="+mj-lt"/>
                  </a:rPr>
                  <a:t>non smokers </a:t>
                </a:r>
                <a:r>
                  <a:rPr lang="en-US" b="0" i="0" dirty="0">
                    <a:solidFill>
                      <a:srgbClr val="000000"/>
                    </a:solidFill>
                    <a:effectLst/>
                    <a:latin typeface="+mj-lt"/>
                  </a:rPr>
                  <a:t>to have an insurance charge for </a:t>
                </a:r>
                <a:r>
                  <a:rPr lang="en-US" b="1" i="0" dirty="0">
                    <a:solidFill>
                      <a:srgbClr val="000000"/>
                    </a:solidFill>
                    <a:effectLst/>
                    <a:latin typeface="+mj-lt"/>
                  </a:rPr>
                  <a:t>more than $16700</a:t>
                </a:r>
                <a:r>
                  <a:rPr lang="en-US" b="0" i="0" dirty="0">
                    <a:solidFill>
                      <a:srgbClr val="000000"/>
                    </a:solidFill>
                    <a:effectLst/>
                    <a:latin typeface="+mj-lt"/>
                  </a:rPr>
                  <a:t>. But it is </a:t>
                </a:r>
                <a:r>
                  <a:rPr lang="en-US" b="1" i="0" dirty="0">
                    <a:solidFill>
                      <a:srgbClr val="000000"/>
                    </a:solidFill>
                    <a:effectLst/>
                    <a:latin typeface="+mj-lt"/>
                  </a:rPr>
                  <a:t>common</a:t>
                </a:r>
                <a:r>
                  <a:rPr lang="en-US" b="0" i="0" dirty="0">
                    <a:solidFill>
                      <a:srgbClr val="000000"/>
                    </a:solidFill>
                    <a:effectLst/>
                    <a:latin typeface="+mj-lt"/>
                  </a:rPr>
                  <a:t> for </a:t>
                </a:r>
                <a:r>
                  <a:rPr lang="en-US" b="1" i="0" dirty="0">
                    <a:solidFill>
                      <a:srgbClr val="000000"/>
                    </a:solidFill>
                    <a:effectLst/>
                    <a:latin typeface="+mj-lt"/>
                  </a:rPr>
                  <a:t>non-smoker</a:t>
                </a:r>
                <a:r>
                  <a:rPr lang="en-US" b="0" i="0" dirty="0">
                    <a:solidFill>
                      <a:srgbClr val="000000"/>
                    </a:solidFill>
                    <a:effectLst/>
                    <a:latin typeface="+mj-lt"/>
                  </a:rPr>
                  <a:t> to have insurance charges below </a:t>
                </a:r>
                <a:r>
                  <a:rPr lang="en-US" b="1" i="0" dirty="0">
                    <a:solidFill>
                      <a:srgbClr val="000000"/>
                    </a:solidFill>
                    <a:effectLst/>
                    <a:latin typeface="+mj-lt"/>
                  </a:rPr>
                  <a:t>$16700</a:t>
                </a:r>
                <a:r>
                  <a:rPr lang="en-US" b="0" i="0" dirty="0">
                    <a:solidFill>
                      <a:srgbClr val="000000"/>
                    </a:solidFill>
                    <a:effectLst/>
                    <a:latin typeface="+mj-lt"/>
                  </a:rPr>
                  <a:t>, the probability is </a:t>
                </a:r>
                <a:r>
                  <a:rPr lang="en-US" b="1" i="0" dirty="0">
                    <a:solidFill>
                      <a:srgbClr val="000000"/>
                    </a:solidFill>
                    <a:effectLst/>
                    <a:latin typeface="+mj-lt"/>
                  </a:rPr>
                  <a:t>0.92</a:t>
                </a:r>
                <a:r>
                  <a:rPr lang="en-US" b="0" i="0" dirty="0">
                    <a:solidFill>
                      <a:srgbClr val="000000"/>
                    </a:solidFill>
                    <a:effectLst/>
                    <a:latin typeface="+mj-lt"/>
                  </a:rPr>
                  <a:t>.</a:t>
                </a:r>
                <a:endParaRPr lang="en-ID" dirty="0">
                  <a:latin typeface="+mj-lt"/>
                </a:endParaRPr>
              </a:p>
            </p:txBody>
          </p:sp>
          <p:sp>
            <p:nvSpPr>
              <p:cNvPr id="14" name="Oval 13">
                <a:extLst>
                  <a:ext uri="{FF2B5EF4-FFF2-40B4-BE49-F238E27FC236}">
                    <a16:creationId xmlns:a16="http://schemas.microsoft.com/office/drawing/2014/main" id="{0E475917-D543-30D3-A62D-6F1E9879C196}"/>
                  </a:ext>
                </a:extLst>
              </p:cNvPr>
              <p:cNvSpPr/>
              <p:nvPr/>
            </p:nvSpPr>
            <p:spPr>
              <a:xfrm>
                <a:off x="2484698" y="53605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6F308CCD-C4B5-C69A-ACBC-4A74E9A9C5D0}"/>
                  </a:ext>
                </a:extLst>
              </p:cNvPr>
              <p:cNvSpPr/>
              <p:nvPr/>
            </p:nvSpPr>
            <p:spPr>
              <a:xfrm>
                <a:off x="2484698" y="59132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75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BMI Probability Charge Analysis</a:t>
            </a:r>
            <a:endParaRPr lang="en-ID" dirty="0"/>
          </a:p>
        </p:txBody>
      </p:sp>
      <p:pic>
        <p:nvPicPr>
          <p:cNvPr id="5" name="Picture 4">
            <a:extLst>
              <a:ext uri="{FF2B5EF4-FFF2-40B4-BE49-F238E27FC236}">
                <a16:creationId xmlns:a16="http://schemas.microsoft.com/office/drawing/2014/main" id="{1454BD90-5BA8-9274-9CB8-7A4B61526CE0}"/>
              </a:ext>
            </a:extLst>
          </p:cNvPr>
          <p:cNvPicPr>
            <a:picLocks noChangeAspect="1"/>
          </p:cNvPicPr>
          <p:nvPr/>
        </p:nvPicPr>
        <p:blipFill>
          <a:blip r:embed="rId3"/>
          <a:stretch>
            <a:fillRect/>
          </a:stretch>
        </p:blipFill>
        <p:spPr>
          <a:xfrm>
            <a:off x="2246500" y="717623"/>
            <a:ext cx="7202300" cy="4334416"/>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A732C42B-6EE9-C93F-FD87-28473BB47C65}"/>
              </a:ext>
            </a:extLst>
          </p:cNvPr>
          <p:cNvGrpSpPr/>
          <p:nvPr/>
        </p:nvGrpSpPr>
        <p:grpSpPr>
          <a:xfrm>
            <a:off x="613603" y="5244146"/>
            <a:ext cx="11199385" cy="1088390"/>
            <a:chOff x="781243" y="5137466"/>
            <a:chExt cx="11199385" cy="1088390"/>
          </a:xfrm>
        </p:grpSpPr>
        <p:grpSp>
          <p:nvGrpSpPr>
            <p:cNvPr id="6" name="Group 5">
              <a:extLst>
                <a:ext uri="{FF2B5EF4-FFF2-40B4-BE49-F238E27FC236}">
                  <a16:creationId xmlns:a16="http://schemas.microsoft.com/office/drawing/2014/main" id="{89795031-061C-41CC-6F12-D1D6372A3E5B}"/>
                </a:ext>
              </a:extLst>
            </p:cNvPr>
            <p:cNvGrpSpPr/>
            <p:nvPr/>
          </p:nvGrpSpPr>
          <p:grpSpPr>
            <a:xfrm>
              <a:off x="781243" y="5483133"/>
              <a:ext cx="1465257" cy="390684"/>
              <a:chOff x="5969000" y="4599292"/>
              <a:chExt cx="1465257" cy="390684"/>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1CE58DA1-8D95-7154-3F6F-8F7432B83204}"/>
                  </a:ext>
                </a:extLst>
              </p:cNvPr>
              <p:cNvGrpSpPr/>
              <p:nvPr/>
            </p:nvGrpSpPr>
            <p:grpSpPr>
              <a:xfrm>
                <a:off x="5969000" y="4599292"/>
                <a:ext cx="1351280" cy="390679"/>
                <a:chOff x="7112244" y="4194645"/>
                <a:chExt cx="1630314" cy="457868"/>
              </a:xfrm>
              <a:solidFill>
                <a:schemeClr val="accent1"/>
              </a:solidFill>
            </p:grpSpPr>
            <p:sp>
              <p:nvSpPr>
                <p:cNvPr id="10" name="Oval 9">
                  <a:extLst>
                    <a:ext uri="{FF2B5EF4-FFF2-40B4-BE49-F238E27FC236}">
                      <a16:creationId xmlns:a16="http://schemas.microsoft.com/office/drawing/2014/main" id="{64F6D4A3-E076-08DF-086F-8A86199483A3}"/>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311C5B70-02E6-B4EA-00C3-6002A5ABD313}"/>
                    </a:ext>
                  </a:extLst>
                </p:cNvPr>
                <p:cNvSpPr/>
                <p:nvPr/>
              </p:nvSpPr>
              <p:spPr>
                <a:xfrm>
                  <a:off x="7324678" y="4194647"/>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698D6A62-1338-5DFE-9141-BF56E85CC64D}"/>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5B37E5F0-110E-1C04-7ACA-D35D4F43BB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8633657D-FFC1-92BF-9CC9-EAAE5E68C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8A1B6BB7-0B5E-98A4-05A0-471EDCA372B4}"/>
                </a:ext>
              </a:extLst>
            </p:cNvPr>
            <p:cNvGrpSpPr/>
            <p:nvPr/>
          </p:nvGrpSpPr>
          <p:grpSpPr>
            <a:xfrm>
              <a:off x="2403902" y="5137466"/>
              <a:ext cx="9576726" cy="1088390"/>
              <a:chOff x="2493354" y="5298557"/>
              <a:chExt cx="9576726" cy="1088390"/>
            </a:xfrm>
          </p:grpSpPr>
          <p:sp>
            <p:nvSpPr>
              <p:cNvPr id="3" name="TextBox 2">
                <a:extLst>
                  <a:ext uri="{FF2B5EF4-FFF2-40B4-BE49-F238E27FC236}">
                    <a16:creationId xmlns:a16="http://schemas.microsoft.com/office/drawing/2014/main" id="{FF14B2FB-8B6B-0F79-F37D-60BFB9EB21D3}"/>
                  </a:ext>
                </a:extLst>
              </p:cNvPr>
              <p:cNvSpPr txBox="1"/>
              <p:nvPr/>
            </p:nvSpPr>
            <p:spPr>
              <a:xfrm>
                <a:off x="2678412" y="5298557"/>
                <a:ext cx="9300228" cy="523220"/>
              </a:xfrm>
              <a:prstGeom prst="rect">
                <a:avLst/>
              </a:prstGeom>
              <a:noFill/>
            </p:spPr>
            <p:txBody>
              <a:bodyPr wrap="square" rtlCol="0">
                <a:spAutoFit/>
              </a:bodyPr>
              <a:lstStyle/>
              <a:p>
                <a:pPr algn="l"/>
                <a:r>
                  <a:rPr lang="en-US" dirty="0">
                    <a:latin typeface="+mn-lt"/>
                  </a:rPr>
                  <a:t>I</a:t>
                </a:r>
                <a:r>
                  <a:rPr lang="en-US" b="0" i="0" dirty="0">
                    <a:solidFill>
                      <a:srgbClr val="000000"/>
                    </a:solidFill>
                    <a:effectLst/>
                    <a:latin typeface="+mn-lt"/>
                  </a:rPr>
                  <a:t>t is more possible for people with </a:t>
                </a:r>
                <a:r>
                  <a:rPr lang="en-US" b="1" i="0" dirty="0">
                    <a:solidFill>
                      <a:srgbClr val="000000"/>
                    </a:solidFill>
                    <a:effectLst/>
                    <a:latin typeface="+mn-lt"/>
                  </a:rPr>
                  <a:t>BMI &gt;= 25 (Overweight to Extremely Obese)</a:t>
                </a:r>
                <a:r>
                  <a:rPr lang="en-US" b="0" i="0" dirty="0">
                    <a:solidFill>
                      <a:srgbClr val="000000"/>
                    </a:solidFill>
                    <a:effectLst/>
                    <a:latin typeface="+mn-lt"/>
                  </a:rPr>
                  <a:t> to get the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0.74</a:t>
                </a:r>
                <a:r>
                  <a:rPr lang="en-US" b="0" i="0" dirty="0">
                    <a:solidFill>
                      <a:srgbClr val="000000"/>
                    </a:solidFill>
                    <a:effectLst/>
                    <a:latin typeface="+mn-lt"/>
                  </a:rPr>
                  <a:t>.</a:t>
                </a:r>
              </a:p>
            </p:txBody>
          </p:sp>
          <p:sp>
            <p:nvSpPr>
              <p:cNvPr id="4" name="TextBox 3">
                <a:extLst>
                  <a:ext uri="{FF2B5EF4-FFF2-40B4-BE49-F238E27FC236}">
                    <a16:creationId xmlns:a16="http://schemas.microsoft.com/office/drawing/2014/main" id="{4DD7CFD8-0164-6706-6BC2-A9D596A0526B}"/>
                  </a:ext>
                </a:extLst>
              </p:cNvPr>
              <p:cNvSpPr txBox="1"/>
              <p:nvPr/>
            </p:nvSpPr>
            <p:spPr>
              <a:xfrm>
                <a:off x="2678412" y="5863727"/>
                <a:ext cx="9391668" cy="523220"/>
              </a:xfrm>
              <a:prstGeom prst="rect">
                <a:avLst/>
              </a:prstGeom>
              <a:noFill/>
            </p:spPr>
            <p:txBody>
              <a:bodyPr wrap="square">
                <a:spAutoFit/>
              </a:bodyPr>
              <a:lstStyle/>
              <a:p>
                <a:r>
                  <a:rPr lang="en-US" dirty="0">
                    <a:latin typeface="+mn-lt"/>
                  </a:rPr>
                  <a:t>Also </a:t>
                </a:r>
                <a:r>
                  <a:rPr lang="en-US" b="0" i="0" dirty="0">
                    <a:solidFill>
                      <a:srgbClr val="000000"/>
                    </a:solidFill>
                    <a:effectLst/>
                    <a:latin typeface="+mn-lt"/>
                  </a:rPr>
                  <a:t>It is more possible for people with </a:t>
                </a:r>
                <a:r>
                  <a:rPr lang="en-US" b="1" i="0" dirty="0">
                    <a:solidFill>
                      <a:srgbClr val="000000"/>
                    </a:solidFill>
                    <a:effectLst/>
                    <a:latin typeface="+mn-lt"/>
                  </a:rPr>
                  <a:t>BMI &lt; 25 (underweight to normal)</a:t>
                </a:r>
                <a:r>
                  <a:rPr lang="en-US" b="0" i="0" dirty="0">
                    <a:solidFill>
                      <a:srgbClr val="000000"/>
                    </a:solidFill>
                    <a:effectLst/>
                    <a:latin typeface="+mn-lt"/>
                  </a:rPr>
                  <a:t> to get an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0.79</a:t>
                </a:r>
                <a:r>
                  <a:rPr lang="en-US" b="0" i="0" dirty="0">
                    <a:solidFill>
                      <a:srgbClr val="000000"/>
                    </a:solidFill>
                    <a:effectLst/>
                    <a:latin typeface="+mn-lt"/>
                  </a:rPr>
                  <a:t>.</a:t>
                </a:r>
                <a:endParaRPr lang="en-ID" dirty="0">
                  <a:latin typeface="+mn-lt"/>
                </a:endParaRPr>
              </a:p>
            </p:txBody>
          </p:sp>
          <p:sp>
            <p:nvSpPr>
              <p:cNvPr id="13" name="Oval 12">
                <a:extLst>
                  <a:ext uri="{FF2B5EF4-FFF2-40B4-BE49-F238E27FC236}">
                    <a16:creationId xmlns:a16="http://schemas.microsoft.com/office/drawing/2014/main" id="{7DFE1EB5-11CC-C9D7-BEBB-7B28D329EE5D}"/>
                  </a:ext>
                </a:extLst>
              </p:cNvPr>
              <p:cNvSpPr/>
              <p:nvPr/>
            </p:nvSpPr>
            <p:spPr>
              <a:xfrm>
                <a:off x="2493354" y="5392255"/>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32CC19E-1809-356F-489F-03E73CB047A6}"/>
                  </a:ext>
                </a:extLst>
              </p:cNvPr>
              <p:cNvSpPr/>
              <p:nvPr/>
            </p:nvSpPr>
            <p:spPr>
              <a:xfrm>
                <a:off x="2493354" y="59599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228041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9081900" cy="497362"/>
          </a:xfrm>
        </p:spPr>
        <p:txBody>
          <a:bodyPr>
            <a:normAutofit fontScale="90000"/>
          </a:bodyPr>
          <a:lstStyle/>
          <a:p>
            <a:r>
              <a:rPr lang="en-US" dirty="0"/>
              <a:t>Smoker and BMI Probability Charge Analysis</a:t>
            </a:r>
            <a:endParaRPr lang="en-ID" dirty="0"/>
          </a:p>
        </p:txBody>
      </p:sp>
      <p:pic>
        <p:nvPicPr>
          <p:cNvPr id="4" name="Picture 3">
            <a:extLst>
              <a:ext uri="{FF2B5EF4-FFF2-40B4-BE49-F238E27FC236}">
                <a16:creationId xmlns:a16="http://schemas.microsoft.com/office/drawing/2014/main" id="{6B7BCA51-B0E7-F2F8-14B3-9D66D1D0086C}"/>
              </a:ext>
            </a:extLst>
          </p:cNvPr>
          <p:cNvPicPr>
            <a:picLocks noChangeAspect="1"/>
          </p:cNvPicPr>
          <p:nvPr/>
        </p:nvPicPr>
        <p:blipFill>
          <a:blip r:embed="rId3"/>
          <a:stretch>
            <a:fillRect/>
          </a:stretch>
        </p:blipFill>
        <p:spPr>
          <a:xfrm>
            <a:off x="202573" y="828040"/>
            <a:ext cx="5643880" cy="5643880"/>
          </a:xfrm>
          <a:prstGeom prst="rect">
            <a:avLst/>
          </a:prstGeom>
          <a:effectLst>
            <a:outerShdw blurRad="508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B6284F94-8B31-DE2E-DF23-2B017DA1127E}"/>
              </a:ext>
            </a:extLst>
          </p:cNvPr>
          <p:cNvGrpSpPr/>
          <p:nvPr/>
        </p:nvGrpSpPr>
        <p:grpSpPr>
          <a:xfrm>
            <a:off x="6096000" y="2877788"/>
            <a:ext cx="5971175" cy="1544384"/>
            <a:chOff x="6096000" y="1239299"/>
            <a:chExt cx="5971175" cy="1544384"/>
          </a:xfrm>
        </p:grpSpPr>
        <p:grpSp>
          <p:nvGrpSpPr>
            <p:cNvPr id="6" name="Group 5">
              <a:extLst>
                <a:ext uri="{FF2B5EF4-FFF2-40B4-BE49-F238E27FC236}">
                  <a16:creationId xmlns:a16="http://schemas.microsoft.com/office/drawing/2014/main" id="{5FC73F11-7ED7-659F-DE1A-42E6C8D072F0}"/>
                </a:ext>
              </a:extLst>
            </p:cNvPr>
            <p:cNvGrpSpPr/>
            <p:nvPr/>
          </p:nvGrpSpPr>
          <p:grpSpPr>
            <a:xfrm>
              <a:off x="6096000" y="1239299"/>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7FA2E219-DF1F-12A5-F220-C7DF4484E541}"/>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83C2CB7C-1418-C53D-B8F1-1CA55874F88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2F3581DA-29C9-04F3-28C0-23F71782EE1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861BF1-C191-F3FA-AB24-DB233B072DB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63335EFD-80DC-79CA-1454-9A19707822C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C986D76C-9CF1-5402-DF30-93F6DFB0D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710A44B2-9582-D792-F5D1-3F21112BC1CB}"/>
                </a:ext>
              </a:extLst>
            </p:cNvPr>
            <p:cNvSpPr txBox="1"/>
            <p:nvPr/>
          </p:nvSpPr>
          <p:spPr>
            <a:xfrm>
              <a:off x="6345549" y="1829576"/>
              <a:ext cx="5721626" cy="954107"/>
            </a:xfrm>
            <a:prstGeom prst="rect">
              <a:avLst/>
            </a:prstGeom>
            <a:noFill/>
          </p:spPr>
          <p:txBody>
            <a:bodyPr wrap="square">
              <a:spAutoFit/>
            </a:bodyPr>
            <a:lstStyle/>
            <a:p>
              <a:pPr algn="l"/>
              <a:r>
                <a:rPr lang="en-US" b="1" i="0" dirty="0">
                  <a:solidFill>
                    <a:srgbClr val="000000"/>
                  </a:solidFill>
                  <a:effectLst/>
                  <a:latin typeface="+mj-lt"/>
                </a:rPr>
                <a:t>smoking </a:t>
              </a:r>
              <a:r>
                <a:rPr lang="en-US" i="0" dirty="0">
                  <a:solidFill>
                    <a:srgbClr val="000000"/>
                  </a:solidFill>
                  <a:effectLst/>
                  <a:latin typeface="+mj-lt"/>
                </a:rPr>
                <a:t>really increases the probability </a:t>
              </a:r>
              <a:r>
                <a:rPr lang="en-US" b="0" i="0" dirty="0">
                  <a:solidFill>
                    <a:srgbClr val="000000"/>
                  </a:solidFill>
                  <a:effectLst/>
                  <a:latin typeface="+mj-lt"/>
                </a:rPr>
                <a:t>of a person getting an </a:t>
              </a:r>
              <a:r>
                <a:rPr lang="en-US" i="0" dirty="0">
                  <a:solidFill>
                    <a:srgbClr val="000000"/>
                  </a:solidFill>
                  <a:effectLst/>
                  <a:latin typeface="+mj-lt"/>
                </a:rPr>
                <a:t>insurance charge for </a:t>
              </a:r>
              <a:r>
                <a:rPr lang="en-US" b="1" i="0" dirty="0">
                  <a:solidFill>
                    <a:srgbClr val="000000"/>
                  </a:solidFill>
                  <a:effectLst/>
                  <a:latin typeface="+mj-lt"/>
                </a:rPr>
                <a:t>more than $16700</a:t>
              </a:r>
              <a:r>
                <a:rPr lang="en-US" b="0" i="0" dirty="0">
                  <a:solidFill>
                    <a:srgbClr val="000000"/>
                  </a:solidFill>
                  <a:effectLst/>
                  <a:latin typeface="+mj-lt"/>
                </a:rPr>
                <a:t>. </a:t>
              </a:r>
            </a:p>
            <a:p>
              <a:pPr algn="l"/>
              <a:r>
                <a:rPr lang="en-US" b="1" i="0" dirty="0">
                  <a:solidFill>
                    <a:srgbClr val="000000"/>
                  </a:solidFill>
                  <a:effectLst/>
                  <a:latin typeface="+mj-lt"/>
                </a:rPr>
                <a:t>overweight</a:t>
              </a:r>
              <a:r>
                <a:rPr lang="en-US" b="0" i="0" dirty="0">
                  <a:solidFill>
                    <a:srgbClr val="000000"/>
                  </a:solidFill>
                  <a:effectLst/>
                  <a:latin typeface="+mj-lt"/>
                </a:rPr>
                <a:t> also increases the probability to get an insurance charge for </a:t>
              </a:r>
              <a:r>
                <a:rPr lang="en-US" b="1" i="0" dirty="0">
                  <a:solidFill>
                    <a:srgbClr val="000000"/>
                  </a:solidFill>
                  <a:effectLst/>
                  <a:latin typeface="+mj-lt"/>
                </a:rPr>
                <a:t>more than $16700 </a:t>
              </a:r>
              <a:r>
                <a:rPr lang="en-US" b="0" i="0" dirty="0">
                  <a:solidFill>
                    <a:srgbClr val="000000"/>
                  </a:solidFill>
                  <a:effectLst/>
                  <a:latin typeface="+mj-lt"/>
                </a:rPr>
                <a:t>but </a:t>
              </a:r>
              <a:r>
                <a:rPr lang="en-US" b="1" i="0" dirty="0">
                  <a:solidFill>
                    <a:srgbClr val="000000"/>
                  </a:solidFill>
                  <a:effectLst/>
                  <a:latin typeface="+mj-lt"/>
                </a:rPr>
                <a:t>not as strong as smoking</a:t>
              </a:r>
              <a:r>
                <a:rPr lang="en-US" b="0" i="0" dirty="0">
                  <a:solidFill>
                    <a:srgbClr val="000000"/>
                  </a:solidFill>
                  <a:effectLst/>
                  <a:latin typeface="+mj-lt"/>
                </a:rPr>
                <a:t>.</a:t>
              </a:r>
            </a:p>
          </p:txBody>
        </p:sp>
        <p:sp>
          <p:nvSpPr>
            <p:cNvPr id="13" name="Oval 12">
              <a:extLst>
                <a:ext uri="{FF2B5EF4-FFF2-40B4-BE49-F238E27FC236}">
                  <a16:creationId xmlns:a16="http://schemas.microsoft.com/office/drawing/2014/main" id="{F0EA4DCB-446E-A48C-AC2E-5D1FAC140F32}"/>
                </a:ext>
              </a:extLst>
            </p:cNvPr>
            <p:cNvSpPr/>
            <p:nvPr/>
          </p:nvSpPr>
          <p:spPr>
            <a:xfrm>
              <a:off x="6191762" y="19156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A8811CF-162E-4924-8C79-E99CD85795BC}"/>
                </a:ext>
              </a:extLst>
            </p:cNvPr>
            <p:cNvSpPr/>
            <p:nvPr/>
          </p:nvSpPr>
          <p:spPr>
            <a:xfrm>
              <a:off x="6191762" y="234966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69157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3A04-8735-EA5A-179B-8CD97DDB9AAB}"/>
              </a:ext>
            </a:extLst>
          </p:cNvPr>
          <p:cNvSpPr>
            <a:spLocks noGrp="1"/>
          </p:cNvSpPr>
          <p:nvPr>
            <p:ph type="title"/>
          </p:nvPr>
        </p:nvSpPr>
        <p:spPr>
          <a:xfrm>
            <a:off x="2023420" y="541234"/>
            <a:ext cx="8145159" cy="497362"/>
          </a:xfrm>
        </p:spPr>
        <p:txBody>
          <a:bodyPr>
            <a:normAutofit fontScale="90000"/>
          </a:bodyPr>
          <a:lstStyle/>
          <a:p>
            <a:r>
              <a:rPr lang="en-US" dirty="0"/>
              <a:t>Continuous Variable Analysis Summary</a:t>
            </a:r>
            <a:endParaRPr lang="en-ID" dirty="0"/>
          </a:p>
        </p:txBody>
      </p:sp>
      <p:sp>
        <p:nvSpPr>
          <p:cNvPr id="3" name="TextBox 2">
            <a:extLst>
              <a:ext uri="{FF2B5EF4-FFF2-40B4-BE49-F238E27FC236}">
                <a16:creationId xmlns:a16="http://schemas.microsoft.com/office/drawing/2014/main" id="{230CD18F-1502-6E8B-894C-82391DB363C5}"/>
              </a:ext>
            </a:extLst>
          </p:cNvPr>
          <p:cNvSpPr txBox="1"/>
          <p:nvPr/>
        </p:nvSpPr>
        <p:spPr>
          <a:xfrm>
            <a:off x="800979" y="1587282"/>
            <a:ext cx="10590041" cy="2246769"/>
          </a:xfrm>
          <a:prstGeom prst="rect">
            <a:avLst/>
          </a:prstGeom>
          <a:noFill/>
        </p:spPr>
        <p:txBody>
          <a:bodyPr wrap="square" rtlCol="0">
            <a:spAutoFit/>
          </a:bodyPr>
          <a:lstStyle/>
          <a:p>
            <a:pPr algn="just"/>
            <a:r>
              <a:rPr lang="en-US" sz="2000" dirty="0">
                <a:latin typeface="+mn-lt"/>
              </a:rPr>
              <a:t>	The </a:t>
            </a:r>
            <a:r>
              <a:rPr lang="en-US" sz="2000" b="1" dirty="0">
                <a:latin typeface="+mn-lt"/>
              </a:rPr>
              <a:t>probability of a smoker </a:t>
            </a:r>
            <a:r>
              <a:rPr lang="en-US" sz="2000" dirty="0">
                <a:latin typeface="+mn-lt"/>
              </a:rPr>
              <a:t>getting an insurance charge of </a:t>
            </a:r>
            <a:r>
              <a:rPr lang="en-US" sz="2000" b="1" dirty="0">
                <a:latin typeface="+mn-lt"/>
              </a:rPr>
              <a:t>more than $16700 </a:t>
            </a:r>
            <a:r>
              <a:rPr lang="en-US" sz="2000" dirty="0">
                <a:latin typeface="+mn-lt"/>
              </a:rPr>
              <a:t>is very large, </a:t>
            </a:r>
            <a:r>
              <a:rPr lang="en-US" sz="2000" b="1" dirty="0">
                <a:latin typeface="+mn-lt"/>
              </a:rPr>
              <a:t>more than 0.7</a:t>
            </a:r>
            <a:r>
              <a:rPr lang="en-US" sz="2000" dirty="0">
                <a:latin typeface="+mn-lt"/>
              </a:rPr>
              <a:t>, without taking into account his/her BMI factor. </a:t>
            </a:r>
            <a:r>
              <a:rPr lang="en-US" sz="2000" b="1" dirty="0">
                <a:latin typeface="+mn-lt"/>
              </a:rPr>
              <a:t>BMI Factor </a:t>
            </a:r>
            <a:r>
              <a:rPr lang="en-US" sz="2000" dirty="0">
                <a:latin typeface="+mn-lt"/>
              </a:rPr>
              <a:t>also contributes to the expensiveness of insurance charges, but the effect is </a:t>
            </a:r>
            <a:r>
              <a:rPr lang="en-US" sz="2000" b="1" dirty="0">
                <a:latin typeface="+mn-lt"/>
              </a:rPr>
              <a:t>not as strong</a:t>
            </a:r>
            <a:r>
              <a:rPr lang="en-US" sz="2000" dirty="0">
                <a:latin typeface="+mn-lt"/>
              </a:rPr>
              <a:t> as if he/she </a:t>
            </a:r>
            <a:r>
              <a:rPr lang="en-US" sz="2000" b="1" dirty="0">
                <a:latin typeface="+mn-lt"/>
              </a:rPr>
              <a:t>smokes</a:t>
            </a:r>
            <a:r>
              <a:rPr lang="en-US" sz="2000" dirty="0">
                <a:latin typeface="+mn-lt"/>
              </a:rPr>
              <a:t>. For smokers, the difference of probability between a normal BMI smoker, and with overweight BMI smoker is </a:t>
            </a:r>
            <a:r>
              <a:rPr lang="en-US" sz="2000" b="1" dirty="0">
                <a:latin typeface="+mn-lt"/>
              </a:rPr>
              <a:t>0.27, </a:t>
            </a:r>
            <a:r>
              <a:rPr lang="en-US" sz="2000" dirty="0">
                <a:latin typeface="+mn-lt"/>
              </a:rPr>
              <a:t>while for non-smokers the difference of probability between a normal BMI smoker, and with overweight BMI smoker is just </a:t>
            </a:r>
            <a:r>
              <a:rPr lang="en-US" sz="2000" b="1" dirty="0">
                <a:latin typeface="+mn-lt"/>
              </a:rPr>
              <a:t>0.02</a:t>
            </a:r>
            <a:r>
              <a:rPr lang="en-US" sz="2000" dirty="0">
                <a:latin typeface="+mn-lt"/>
              </a:rPr>
              <a:t>, this difference is very significant, thus smoking is a great factor affecting the insurance charges.</a:t>
            </a:r>
          </a:p>
        </p:txBody>
      </p:sp>
    </p:spTree>
    <p:extLst>
      <p:ext uri="{BB962C8B-B14F-4D97-AF65-F5344CB8AC3E}">
        <p14:creationId xmlns:p14="http://schemas.microsoft.com/office/powerpoint/2010/main" val="12283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Correlation Analysis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0D0357F9-1DFB-FF1F-5D96-7AB0C59DB5C2}"/>
              </a:ext>
            </a:extLst>
          </p:cNvPr>
          <p:cNvPicPr>
            <a:picLocks noChangeAspect="1"/>
          </p:cNvPicPr>
          <p:nvPr/>
        </p:nvPicPr>
        <p:blipFill>
          <a:blip r:embed="rId3"/>
          <a:stretch>
            <a:fillRect/>
          </a:stretch>
        </p:blipFill>
        <p:spPr>
          <a:xfrm>
            <a:off x="213650" y="853439"/>
            <a:ext cx="5414989" cy="5606501"/>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78F2BF2C-A309-71D9-35FA-F4A51B821A7E}"/>
              </a:ext>
            </a:extLst>
          </p:cNvPr>
          <p:cNvPicPr>
            <a:picLocks noChangeAspect="1"/>
          </p:cNvPicPr>
          <p:nvPr/>
        </p:nvPicPr>
        <p:blipFill rotWithShape="1">
          <a:blip r:embed="rId4"/>
          <a:srcRect r="51967"/>
          <a:stretch/>
        </p:blipFill>
        <p:spPr>
          <a:xfrm>
            <a:off x="6011850" y="753252"/>
            <a:ext cx="4583264" cy="370953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6102831-E9A5-26CC-07F0-C6C355F075B0}"/>
              </a:ext>
            </a:extLst>
          </p:cNvPr>
          <p:cNvGrpSpPr/>
          <p:nvPr/>
        </p:nvGrpSpPr>
        <p:grpSpPr>
          <a:xfrm>
            <a:off x="6096000" y="4674825"/>
            <a:ext cx="5723339" cy="1585644"/>
            <a:chOff x="5997263" y="4317017"/>
            <a:chExt cx="5723339" cy="1585644"/>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A7708ABB-58FC-86DB-A42E-C3BF129AB7E2}"/>
                </a:ext>
              </a:extLst>
            </p:cNvPr>
            <p:cNvSpPr txBox="1"/>
            <p:nvPr/>
          </p:nvSpPr>
          <p:spPr>
            <a:xfrm>
              <a:off x="6305613" y="4825443"/>
              <a:ext cx="5414989" cy="1077218"/>
            </a:xfrm>
            <a:prstGeom prst="rect">
              <a:avLst/>
            </a:prstGeom>
            <a:noFill/>
          </p:spPr>
          <p:txBody>
            <a:bodyPr wrap="square">
              <a:spAutoFit/>
            </a:bodyPr>
            <a:lstStyle/>
            <a:p>
              <a:r>
                <a:rPr lang="en-US" sz="1600" dirty="0">
                  <a:latin typeface="+mj-lt"/>
                </a:rPr>
                <a:t>BMI and Charge has a strong correlation, </a:t>
              </a:r>
              <a:r>
                <a:rPr lang="en-US" sz="1600" b="1" dirty="0">
                  <a:latin typeface="+mj-lt"/>
                </a:rPr>
                <a:t>0.81</a:t>
              </a:r>
              <a:r>
                <a:rPr lang="en-US" sz="1600" dirty="0">
                  <a:latin typeface="+mj-lt"/>
                </a:rPr>
                <a:t>.</a:t>
              </a:r>
            </a:p>
            <a:p>
              <a:r>
                <a:rPr lang="en-US" sz="1600" i="0" dirty="0">
                  <a:solidFill>
                    <a:srgbClr val="000000"/>
                  </a:solidFill>
                  <a:effectLst/>
                  <a:latin typeface="+mj-lt"/>
                </a:rPr>
                <a:t>there are positive weak correlation, </a:t>
              </a:r>
              <a:r>
                <a:rPr lang="en-US" sz="1600" b="1" i="0" dirty="0">
                  <a:solidFill>
                    <a:srgbClr val="000000"/>
                  </a:solidFill>
                  <a:effectLst/>
                  <a:latin typeface="+mj-lt"/>
                </a:rPr>
                <a:t>0.37</a:t>
              </a:r>
              <a:r>
                <a:rPr lang="en-US" sz="1600" i="0" dirty="0">
                  <a:solidFill>
                    <a:srgbClr val="000000"/>
                  </a:solidFill>
                  <a:effectLst/>
                  <a:latin typeface="+mj-lt"/>
                </a:rPr>
                <a:t>, between age and charges, but </a:t>
              </a:r>
              <a:r>
                <a:rPr lang="en-US" sz="1600" dirty="0">
                  <a:latin typeface="+mj-lt"/>
                </a:rPr>
                <a:t>notice there are pattern in</a:t>
              </a:r>
              <a:r>
                <a:rPr lang="en-US" sz="1600" i="0" dirty="0">
                  <a:solidFill>
                    <a:srgbClr val="000000"/>
                  </a:solidFill>
                  <a:effectLst/>
                  <a:latin typeface="+mj-lt"/>
                </a:rPr>
                <a:t> the scatter plot</a:t>
              </a:r>
              <a:endParaRPr lang="en-ID" sz="1600" dirty="0">
                <a:latin typeface="+mj-lt"/>
              </a:endParaRPr>
            </a:p>
          </p:txBody>
        </p:sp>
        <p:sp>
          <p:nvSpPr>
            <p:cNvPr id="14" name="Oval 13">
              <a:extLst>
                <a:ext uri="{FF2B5EF4-FFF2-40B4-BE49-F238E27FC236}">
                  <a16:creationId xmlns:a16="http://schemas.microsoft.com/office/drawing/2014/main" id="{716EDEA3-D19F-237D-821A-DCCFFFE21104}"/>
                </a:ext>
              </a:extLst>
            </p:cNvPr>
            <p:cNvSpPr/>
            <p:nvPr/>
          </p:nvSpPr>
          <p:spPr>
            <a:xfrm>
              <a:off x="6049569" y="491973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D9C8C4C3-37CC-3B8F-AE64-12CCF5339DCD}"/>
                </a:ext>
              </a:extLst>
            </p:cNvPr>
            <p:cNvSpPr/>
            <p:nvPr/>
          </p:nvSpPr>
          <p:spPr>
            <a:xfrm>
              <a:off x="6049569" y="515825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59839E43-E9D2-5B9D-67AF-583E6474DA08}"/>
              </a:ext>
            </a:extLst>
          </p:cNvPr>
          <p:cNvSpPr/>
          <p:nvPr/>
        </p:nvSpPr>
        <p:spPr>
          <a:xfrm>
            <a:off x="4431792" y="2444496"/>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5D4C47AC-787C-5D4F-49BA-B62EC1A6E44A}"/>
              </a:ext>
            </a:extLst>
          </p:cNvPr>
          <p:cNvSpPr/>
          <p:nvPr/>
        </p:nvSpPr>
        <p:spPr>
          <a:xfrm>
            <a:off x="4401775" y="1099820"/>
            <a:ext cx="37185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FAF9C9AB-4007-EB89-E571-39D156E3B879}"/>
              </a:ext>
            </a:extLst>
          </p:cNvPr>
          <p:cNvSpPr/>
          <p:nvPr/>
        </p:nvSpPr>
        <p:spPr>
          <a:xfrm>
            <a:off x="4828540" y="1101588"/>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53A11D6C-6981-E648-EEFE-0D5BB1F2F76C}"/>
              </a:ext>
            </a:extLst>
          </p:cNvPr>
          <p:cNvSpPr/>
          <p:nvPr/>
        </p:nvSpPr>
        <p:spPr>
          <a:xfrm>
            <a:off x="1849072" y="5045569"/>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729DF805-B435-8299-B3FF-1782A6376C04}"/>
              </a:ext>
            </a:extLst>
          </p:cNvPr>
          <p:cNvSpPr/>
          <p:nvPr/>
        </p:nvSpPr>
        <p:spPr>
          <a:xfrm rot="5400000">
            <a:off x="973061" y="5377198"/>
            <a:ext cx="40643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6F0C47D2-F2E1-11E6-1E0C-DCE0D8A46B7C}"/>
              </a:ext>
            </a:extLst>
          </p:cNvPr>
          <p:cNvSpPr/>
          <p:nvPr/>
        </p:nvSpPr>
        <p:spPr>
          <a:xfrm rot="5400000">
            <a:off x="948395" y="4889805"/>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7E0CB03A-041D-AD5A-07DD-05BF31BBB8D5}"/>
              </a:ext>
            </a:extLst>
          </p:cNvPr>
          <p:cNvSpPr/>
          <p:nvPr/>
        </p:nvSpPr>
        <p:spPr>
          <a:xfrm>
            <a:off x="6404350" y="348902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B67C3DA5-9F0B-4A87-1BF4-30FF4F23C9E7}"/>
              </a:ext>
            </a:extLst>
          </p:cNvPr>
          <p:cNvSpPr/>
          <p:nvPr/>
        </p:nvSpPr>
        <p:spPr>
          <a:xfrm>
            <a:off x="7255801" y="3485044"/>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7317499F-7963-0869-92F7-C30BB6AB22E6}"/>
              </a:ext>
            </a:extLst>
          </p:cNvPr>
          <p:cNvSpPr/>
          <p:nvPr/>
        </p:nvSpPr>
        <p:spPr>
          <a:xfrm>
            <a:off x="8961756" y="121123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5B8EE591-4B8E-A515-8A5D-9ADC31FED140}"/>
              </a:ext>
            </a:extLst>
          </p:cNvPr>
          <p:cNvSpPr/>
          <p:nvPr/>
        </p:nvSpPr>
        <p:spPr>
          <a:xfrm>
            <a:off x="8963534" y="1969915"/>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5246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4" name="Group 13">
            <a:extLst>
              <a:ext uri="{FF2B5EF4-FFF2-40B4-BE49-F238E27FC236}">
                <a16:creationId xmlns:a16="http://schemas.microsoft.com/office/drawing/2014/main" id="{708C4632-4DB4-8FED-99B3-978E9D5231B5}"/>
              </a:ext>
            </a:extLst>
          </p:cNvPr>
          <p:cNvGrpSpPr/>
          <p:nvPr/>
        </p:nvGrpSpPr>
        <p:grpSpPr>
          <a:xfrm>
            <a:off x="7196144" y="2763306"/>
            <a:ext cx="4733822" cy="1331387"/>
            <a:chOff x="7196143" y="1259840"/>
            <a:chExt cx="4733822" cy="1331387"/>
          </a:xfrm>
        </p:grpSpPr>
        <p:grpSp>
          <p:nvGrpSpPr>
            <p:cNvPr id="7" name="Group 6">
              <a:extLst>
                <a:ext uri="{FF2B5EF4-FFF2-40B4-BE49-F238E27FC236}">
                  <a16:creationId xmlns:a16="http://schemas.microsoft.com/office/drawing/2014/main" id="{7173FA7F-8365-920E-AA57-1FE70F640140}"/>
                </a:ext>
              </a:extLst>
            </p:cNvPr>
            <p:cNvGrpSpPr/>
            <p:nvPr/>
          </p:nvGrpSpPr>
          <p:grpSpPr>
            <a:xfrm>
              <a:off x="7196143" y="1259840"/>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D1F8E30-CB60-61DC-5D82-B750B4F2BE8A}"/>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3908E0D1-4D73-6230-F374-BA3DB5C5E890}"/>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1FBB220-4D73-7DBA-9341-B37B77D2FD7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0393046B-EC60-AEDD-9FDC-ACC773E3F1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5A3BF3FA-85E3-1B8E-06F7-C729FD22521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03996BAA-E2F2-9F81-ADAE-D054A2816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4" name="TextBox 3">
              <a:extLst>
                <a:ext uri="{FF2B5EF4-FFF2-40B4-BE49-F238E27FC236}">
                  <a16:creationId xmlns:a16="http://schemas.microsoft.com/office/drawing/2014/main" id="{7DEB670F-5AFF-9D0F-73BF-95D8D046A8D0}"/>
                </a:ext>
              </a:extLst>
            </p:cNvPr>
            <p:cNvSpPr txBox="1"/>
            <p:nvPr/>
          </p:nvSpPr>
          <p:spPr>
            <a:xfrm>
              <a:off x="7528540" y="1760230"/>
              <a:ext cx="4401425" cy="830997"/>
            </a:xfrm>
            <a:prstGeom prst="rect">
              <a:avLst/>
            </a:prstGeom>
            <a:noFill/>
          </p:spPr>
          <p:txBody>
            <a:bodyPr wrap="square">
              <a:spAutoFit/>
            </a:bodyPr>
            <a:lstStyle/>
            <a:p>
              <a:r>
                <a:rPr lang="en-US" sz="1600" b="0" i="0" dirty="0">
                  <a:solidFill>
                    <a:srgbClr val="000000"/>
                  </a:solidFill>
                  <a:effectLst/>
                  <a:latin typeface="+mj-lt"/>
                </a:rPr>
                <a:t>For smoker if the </a:t>
              </a:r>
              <a:r>
                <a:rPr lang="en-US" sz="1600" b="1" i="0" dirty="0">
                  <a:solidFill>
                    <a:srgbClr val="000000"/>
                  </a:solidFill>
                  <a:effectLst/>
                  <a:latin typeface="+mj-lt"/>
                </a:rPr>
                <a:t>BMI</a:t>
              </a:r>
              <a:r>
                <a:rPr lang="en-US" sz="1600" b="0" i="0" dirty="0">
                  <a:solidFill>
                    <a:srgbClr val="000000"/>
                  </a:solidFill>
                  <a:effectLst/>
                  <a:latin typeface="+mj-lt"/>
                </a:rPr>
                <a:t> of insurance user increase by </a:t>
              </a:r>
              <a:r>
                <a:rPr lang="en-US" sz="1600" b="1" i="0" dirty="0">
                  <a:solidFill>
                    <a:srgbClr val="000000"/>
                  </a:solidFill>
                  <a:effectLst/>
                  <a:latin typeface="+mj-lt"/>
                </a:rPr>
                <a:t>one value</a:t>
              </a:r>
              <a:r>
                <a:rPr lang="en-US" sz="1600" b="0" i="0" dirty="0">
                  <a:solidFill>
                    <a:srgbClr val="000000"/>
                  </a:solidFill>
                  <a:effectLst/>
                  <a:latin typeface="+mj-lt"/>
                </a:rPr>
                <a:t>, the </a:t>
              </a:r>
              <a:r>
                <a:rPr lang="en-US" sz="1600" b="1" i="0" dirty="0">
                  <a:solidFill>
                    <a:srgbClr val="000000"/>
                  </a:solidFill>
                  <a:effectLst/>
                  <a:latin typeface="+mj-lt"/>
                </a:rPr>
                <a:t>charges</a:t>
              </a:r>
              <a:r>
                <a:rPr lang="en-US" sz="1600" b="0" i="0" dirty="0">
                  <a:solidFill>
                    <a:srgbClr val="000000"/>
                  </a:solidFill>
                  <a:effectLst/>
                  <a:latin typeface="+mj-lt"/>
                </a:rPr>
                <a:t> will </a:t>
              </a:r>
              <a:r>
                <a:rPr lang="en-US" sz="1600" b="1" i="0" dirty="0">
                  <a:solidFill>
                    <a:srgbClr val="000000"/>
                  </a:solidFill>
                  <a:effectLst/>
                  <a:latin typeface="+mj-lt"/>
                </a:rPr>
                <a:t>increase by $1466</a:t>
              </a:r>
              <a:endParaRPr lang="en-ID" sz="1600" dirty="0">
                <a:latin typeface="+mj-lt"/>
              </a:endParaRPr>
            </a:p>
          </p:txBody>
        </p:sp>
        <p:sp>
          <p:nvSpPr>
            <p:cNvPr id="6" name="Oval 5">
              <a:extLst>
                <a:ext uri="{FF2B5EF4-FFF2-40B4-BE49-F238E27FC236}">
                  <a16:creationId xmlns:a16="http://schemas.microsoft.com/office/drawing/2014/main" id="{1087EAEF-6E64-D38C-CAEF-CD8FFF9B39C0}"/>
                </a:ext>
              </a:extLst>
            </p:cNvPr>
            <p:cNvSpPr/>
            <p:nvPr/>
          </p:nvSpPr>
          <p:spPr>
            <a:xfrm>
              <a:off x="7344357" y="18637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E891F586-0C7D-AEA4-4B2A-0E864A993DA1}"/>
              </a:ext>
            </a:extLst>
          </p:cNvPr>
          <p:cNvGrpSpPr/>
          <p:nvPr/>
        </p:nvGrpSpPr>
        <p:grpSpPr>
          <a:xfrm>
            <a:off x="262034" y="1054416"/>
            <a:ext cx="6628571" cy="5053968"/>
            <a:chOff x="262034" y="1054416"/>
            <a:chExt cx="6628571" cy="5053968"/>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46285600-BFD8-60CA-7484-58E4A647C7FF}"/>
                </a:ext>
              </a:extLst>
            </p:cNvPr>
            <p:cNvPicPr>
              <a:picLocks noChangeAspect="1"/>
            </p:cNvPicPr>
            <p:nvPr/>
          </p:nvPicPr>
          <p:blipFill>
            <a:blip r:embed="rId4"/>
            <a:stretch>
              <a:fillRect/>
            </a:stretch>
          </p:blipFill>
          <p:spPr>
            <a:xfrm>
              <a:off x="262034" y="1054416"/>
              <a:ext cx="6628571" cy="5053968"/>
            </a:xfrm>
            <a:prstGeom prst="rect">
              <a:avLst/>
            </a:prstGeom>
          </p:spPr>
        </p:pic>
        <p:cxnSp>
          <p:nvCxnSpPr>
            <p:cNvPr id="16" name="Straight Connector 15">
              <a:extLst>
                <a:ext uri="{FF2B5EF4-FFF2-40B4-BE49-F238E27FC236}">
                  <a16:creationId xmlns:a16="http://schemas.microsoft.com/office/drawing/2014/main" id="{7D2982A9-1E1D-5455-80EF-601539794430}"/>
                </a:ext>
              </a:extLst>
            </p:cNvPr>
            <p:cNvCxnSpPr>
              <a:cxnSpLocks/>
            </p:cNvCxnSpPr>
            <p:nvPr/>
          </p:nvCxnSpPr>
          <p:spPr>
            <a:xfrm flipV="1">
              <a:off x="3568148" y="1441174"/>
              <a:ext cx="0" cy="41346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150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9" name="Group 18">
            <a:extLst>
              <a:ext uri="{FF2B5EF4-FFF2-40B4-BE49-F238E27FC236}">
                <a16:creationId xmlns:a16="http://schemas.microsoft.com/office/drawing/2014/main" id="{9BCCCADF-48D7-A514-7AE3-21FE5CEB3E9E}"/>
              </a:ext>
            </a:extLst>
          </p:cNvPr>
          <p:cNvGrpSpPr/>
          <p:nvPr/>
        </p:nvGrpSpPr>
        <p:grpSpPr>
          <a:xfrm>
            <a:off x="1300186" y="1141110"/>
            <a:ext cx="9164907" cy="3502038"/>
            <a:chOff x="1300186" y="988651"/>
            <a:chExt cx="9164907" cy="3502038"/>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57699930-3D9B-9B4D-B1DF-B89536112761}"/>
                </a:ext>
              </a:extLst>
            </p:cNvPr>
            <p:cNvPicPr>
              <a:picLocks noChangeAspect="1"/>
            </p:cNvPicPr>
            <p:nvPr/>
          </p:nvPicPr>
          <p:blipFill>
            <a:blip r:embed="rId3"/>
            <a:stretch>
              <a:fillRect/>
            </a:stretch>
          </p:blipFill>
          <p:spPr>
            <a:xfrm>
              <a:off x="1300186" y="988651"/>
              <a:ext cx="9164907" cy="3502038"/>
            </a:xfrm>
            <a:prstGeom prst="rect">
              <a:avLst/>
            </a:prstGeom>
          </p:spPr>
        </p:pic>
        <p:sp>
          <p:nvSpPr>
            <p:cNvPr id="14" name="Rectangle 13">
              <a:extLst>
                <a:ext uri="{FF2B5EF4-FFF2-40B4-BE49-F238E27FC236}">
                  <a16:creationId xmlns:a16="http://schemas.microsoft.com/office/drawing/2014/main" id="{885C8392-DEBF-7BF4-C873-9C5D53127FC1}"/>
                </a:ext>
              </a:extLst>
            </p:cNvPr>
            <p:cNvSpPr/>
            <p:nvPr/>
          </p:nvSpPr>
          <p:spPr>
            <a:xfrm>
              <a:off x="1717040"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4E481A21-9871-1984-1834-02AD55EF6C6A}"/>
                </a:ext>
              </a:extLst>
            </p:cNvPr>
            <p:cNvSpPr/>
            <p:nvPr/>
          </p:nvSpPr>
          <p:spPr>
            <a:xfrm>
              <a:off x="4135562" y="136648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86FC24E0-5058-16DD-CCAF-1140C63530B9}"/>
                </a:ext>
              </a:extLst>
            </p:cNvPr>
            <p:cNvSpPr/>
            <p:nvPr/>
          </p:nvSpPr>
          <p:spPr>
            <a:xfrm>
              <a:off x="6571318"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7650B0FB-12D9-854E-6913-FB2077A63D0A}"/>
                </a:ext>
              </a:extLst>
            </p:cNvPr>
            <p:cNvSpPr/>
            <p:nvPr/>
          </p:nvSpPr>
          <p:spPr>
            <a:xfrm>
              <a:off x="9009718" y="1378137"/>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E6DD0DCF-267C-EC5E-2274-3C42A0B345A4}"/>
              </a:ext>
            </a:extLst>
          </p:cNvPr>
          <p:cNvGrpSpPr/>
          <p:nvPr/>
        </p:nvGrpSpPr>
        <p:grpSpPr>
          <a:xfrm>
            <a:off x="758955" y="5254790"/>
            <a:ext cx="10674090" cy="830997"/>
            <a:chOff x="712240" y="5254790"/>
            <a:chExt cx="10674090" cy="830997"/>
          </a:xfrm>
        </p:grpSpPr>
        <p:grpSp>
          <p:nvGrpSpPr>
            <p:cNvPr id="4" name="Group 3">
              <a:extLst>
                <a:ext uri="{FF2B5EF4-FFF2-40B4-BE49-F238E27FC236}">
                  <a16:creationId xmlns:a16="http://schemas.microsoft.com/office/drawing/2014/main" id="{6A9FD003-5303-1D81-1714-B347275F67B4}"/>
                </a:ext>
              </a:extLst>
            </p:cNvPr>
            <p:cNvGrpSpPr/>
            <p:nvPr/>
          </p:nvGrpSpPr>
          <p:grpSpPr>
            <a:xfrm>
              <a:off x="712240" y="548870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39115D0A-1D66-5C7C-F366-C8FE6ECF735B}"/>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DFAFECD6-DA3B-380E-B7AF-7448E3F75F98}"/>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F5E35570-A6C2-3E6A-88C4-8EFC8297FFEF}"/>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D67D9C89-44E0-C03F-4D8A-548BA03E31E7}"/>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6D1DEF5C-39B9-036D-9882-847D88AF5AF7}"/>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1A7FC52-9F26-90D9-124D-6D01B3DD1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2" name="TextBox 11">
              <a:extLst>
                <a:ext uri="{FF2B5EF4-FFF2-40B4-BE49-F238E27FC236}">
                  <a16:creationId xmlns:a16="http://schemas.microsoft.com/office/drawing/2014/main" id="{1E05B488-E6C1-ACF7-0597-DC5341DB6F06}"/>
                </a:ext>
              </a:extLst>
            </p:cNvPr>
            <p:cNvSpPr txBox="1"/>
            <p:nvPr/>
          </p:nvSpPr>
          <p:spPr>
            <a:xfrm>
              <a:off x="2457347" y="5254790"/>
              <a:ext cx="8928983" cy="830997"/>
            </a:xfrm>
            <a:prstGeom prst="rect">
              <a:avLst/>
            </a:prstGeom>
            <a:noFill/>
          </p:spPr>
          <p:txBody>
            <a:bodyPr wrap="square">
              <a:spAutoFit/>
            </a:bodyPr>
            <a:lstStyle/>
            <a:p>
              <a:pPr algn="l"/>
              <a:r>
                <a:rPr lang="en-US" sz="1600" b="0" i="0" dirty="0">
                  <a:solidFill>
                    <a:srgbClr val="000000"/>
                  </a:solidFill>
                  <a:effectLst/>
                  <a:latin typeface="+mj-lt"/>
                </a:rPr>
                <a:t>After separation using </a:t>
              </a:r>
              <a:r>
                <a:rPr lang="en-US" sz="1600" b="1" i="0" dirty="0">
                  <a:solidFill>
                    <a:srgbClr val="000000"/>
                  </a:solidFill>
                  <a:effectLst/>
                  <a:latin typeface="+mj-lt"/>
                </a:rPr>
                <a:t>BMI </a:t>
              </a:r>
              <a:r>
                <a:rPr lang="en-US" sz="1600" b="1" dirty="0">
                  <a:latin typeface="+mj-lt"/>
                </a:rPr>
                <a:t>= 30</a:t>
              </a:r>
              <a:r>
                <a:rPr lang="en-US" sz="1600" b="1" i="0" dirty="0">
                  <a:solidFill>
                    <a:srgbClr val="000000"/>
                  </a:solidFill>
                  <a:effectLst/>
                  <a:latin typeface="+mj-lt"/>
                </a:rPr>
                <a:t> </a:t>
              </a:r>
              <a:r>
                <a:rPr lang="en-US" sz="1600" b="0" i="0" dirty="0">
                  <a:solidFill>
                    <a:srgbClr val="000000"/>
                  </a:solidFill>
                  <a:effectLst/>
                  <a:latin typeface="+mj-lt"/>
                </a:rPr>
                <a:t>we could see that the </a:t>
              </a:r>
              <a:r>
                <a:rPr lang="en-US" sz="1600" b="1" i="0" dirty="0">
                  <a:solidFill>
                    <a:srgbClr val="000000"/>
                  </a:solidFill>
                  <a:effectLst/>
                  <a:latin typeface="+mj-lt"/>
                </a:rPr>
                <a:t>correlation value </a:t>
              </a:r>
              <a:r>
                <a:rPr lang="en-US" sz="1600" b="0" i="0" dirty="0">
                  <a:solidFill>
                    <a:srgbClr val="000000"/>
                  </a:solidFill>
                  <a:effectLst/>
                  <a:latin typeface="+mj-lt"/>
                </a:rPr>
                <a:t>from age and charge </a:t>
              </a:r>
              <a:r>
                <a:rPr lang="en-US" sz="1600" b="1" i="0" dirty="0">
                  <a:solidFill>
                    <a:srgbClr val="000000"/>
                  </a:solidFill>
                  <a:effectLst/>
                  <a:latin typeface="+mj-lt"/>
                </a:rPr>
                <a:t>increased</a:t>
              </a:r>
              <a:r>
                <a:rPr lang="en-US" sz="1600" b="0" i="0" dirty="0">
                  <a:solidFill>
                    <a:srgbClr val="000000"/>
                  </a:solidFill>
                  <a:effectLst/>
                  <a:latin typeface="+mj-lt"/>
                </a:rPr>
                <a:t> to </a:t>
              </a:r>
              <a:r>
                <a:rPr lang="en-US" sz="1600" b="1" i="0" dirty="0">
                  <a:solidFill>
                    <a:srgbClr val="000000"/>
                  </a:solidFill>
                  <a:effectLst/>
                  <a:latin typeface="+mj-lt"/>
                </a:rPr>
                <a:t>0.7</a:t>
              </a:r>
              <a:r>
                <a:rPr lang="en-US" sz="1600" b="0" i="0" dirty="0">
                  <a:solidFill>
                    <a:srgbClr val="000000"/>
                  </a:solidFill>
                  <a:effectLst/>
                  <a:latin typeface="+mj-lt"/>
                </a:rPr>
                <a:t>, this is a </a:t>
              </a:r>
              <a:r>
                <a:rPr lang="en-US" sz="1600" b="1" i="0" dirty="0">
                  <a:solidFill>
                    <a:srgbClr val="000000"/>
                  </a:solidFill>
                  <a:effectLst/>
                  <a:latin typeface="+mj-lt"/>
                </a:rPr>
                <a:t>strong correlation</a:t>
              </a:r>
              <a:r>
                <a:rPr lang="en-US" sz="1600" b="0" i="0" dirty="0">
                  <a:solidFill>
                    <a:srgbClr val="000000"/>
                  </a:solidFill>
                  <a:effectLst/>
                  <a:latin typeface="+mj-lt"/>
                </a:rPr>
                <a:t>. This could mean that there are indeed a relationship between </a:t>
              </a:r>
              <a:r>
                <a:rPr lang="en-US" sz="1600" b="1" i="0" dirty="0">
                  <a:solidFill>
                    <a:srgbClr val="000000"/>
                  </a:solidFill>
                  <a:effectLst/>
                  <a:latin typeface="+mj-lt"/>
                </a:rPr>
                <a:t>age and charges</a:t>
              </a:r>
              <a:r>
                <a:rPr lang="en-US" sz="1600" b="0" i="0" dirty="0">
                  <a:solidFill>
                    <a:srgbClr val="000000"/>
                  </a:solidFill>
                  <a:effectLst/>
                  <a:latin typeface="+mj-lt"/>
                </a:rPr>
                <a:t>.</a:t>
              </a:r>
            </a:p>
          </p:txBody>
        </p:sp>
        <p:sp>
          <p:nvSpPr>
            <p:cNvPr id="20" name="Oval 19">
              <a:extLst>
                <a:ext uri="{FF2B5EF4-FFF2-40B4-BE49-F238E27FC236}">
                  <a16:creationId xmlns:a16="http://schemas.microsoft.com/office/drawing/2014/main" id="{90FE047A-DAB1-BEDE-8896-72180E9017BB}"/>
                </a:ext>
              </a:extLst>
            </p:cNvPr>
            <p:cNvSpPr/>
            <p:nvPr/>
          </p:nvSpPr>
          <p:spPr>
            <a:xfrm>
              <a:off x="2270302" y="535751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74159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12CF299A-5A43-63A8-FF14-E95CE0321F19}"/>
              </a:ext>
            </a:extLst>
          </p:cNvPr>
          <p:cNvPicPr>
            <a:picLocks noChangeAspect="1"/>
          </p:cNvPicPr>
          <p:nvPr/>
        </p:nvPicPr>
        <p:blipFill>
          <a:blip r:embed="rId3"/>
          <a:stretch>
            <a:fillRect/>
          </a:stretch>
        </p:blipFill>
        <p:spPr>
          <a:xfrm>
            <a:off x="1144897" y="830977"/>
            <a:ext cx="4737743" cy="3612303"/>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FD63129F-488B-849E-B943-8C43FCE11EC9}"/>
              </a:ext>
            </a:extLst>
          </p:cNvPr>
          <p:cNvPicPr>
            <a:picLocks noChangeAspect="1"/>
          </p:cNvPicPr>
          <p:nvPr/>
        </p:nvPicPr>
        <p:blipFill>
          <a:blip r:embed="rId4"/>
          <a:stretch>
            <a:fillRect/>
          </a:stretch>
        </p:blipFill>
        <p:spPr>
          <a:xfrm>
            <a:off x="6051688" y="830978"/>
            <a:ext cx="4737743" cy="3612302"/>
          </a:xfrm>
          <a:prstGeom prst="rect">
            <a:avLst/>
          </a:prstGeom>
          <a:effectLst>
            <a:outerShdw blurRad="50800" dist="38100" dir="5400000" algn="t" rotWithShape="0">
              <a:prstClr val="black">
                <a:alpha val="40000"/>
              </a:prstClr>
            </a:outerShdw>
          </a:effectLst>
        </p:spPr>
      </p:pic>
      <p:grpSp>
        <p:nvGrpSpPr>
          <p:cNvPr id="22" name="Group 21">
            <a:extLst>
              <a:ext uri="{FF2B5EF4-FFF2-40B4-BE49-F238E27FC236}">
                <a16:creationId xmlns:a16="http://schemas.microsoft.com/office/drawing/2014/main" id="{2EE0973B-AB8E-2A5B-B696-A0D8D1D0221B}"/>
              </a:ext>
            </a:extLst>
          </p:cNvPr>
          <p:cNvGrpSpPr/>
          <p:nvPr/>
        </p:nvGrpSpPr>
        <p:grpSpPr>
          <a:xfrm>
            <a:off x="758290" y="4547230"/>
            <a:ext cx="10675419" cy="1840285"/>
            <a:chOff x="1052754" y="4487595"/>
            <a:chExt cx="10675419" cy="1840285"/>
          </a:xfrm>
        </p:grpSpPr>
        <p:grpSp>
          <p:nvGrpSpPr>
            <p:cNvPr id="10" name="Group 9">
              <a:extLst>
                <a:ext uri="{FF2B5EF4-FFF2-40B4-BE49-F238E27FC236}">
                  <a16:creationId xmlns:a16="http://schemas.microsoft.com/office/drawing/2014/main" id="{75D25D35-4457-AFBC-2F44-DA14137013FB}"/>
                </a:ext>
              </a:extLst>
            </p:cNvPr>
            <p:cNvGrpSpPr/>
            <p:nvPr/>
          </p:nvGrpSpPr>
          <p:grpSpPr>
            <a:xfrm>
              <a:off x="1052754" y="4487595"/>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F521999F-8FDB-12CD-894A-B68AF325358A}"/>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2D50ADE1-3208-11CA-F3A4-4EABF283C4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0F49189E-2486-60AD-0F43-BF90911A825A}"/>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88BE3100-8A46-DDAD-228F-43B7FFC9D899}"/>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84145522-BE5B-040D-0C12-FCBE87F6F86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44447FC9-377A-14B4-78A5-62E63E62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7" name="TextBox 16">
              <a:extLst>
                <a:ext uri="{FF2B5EF4-FFF2-40B4-BE49-F238E27FC236}">
                  <a16:creationId xmlns:a16="http://schemas.microsoft.com/office/drawing/2014/main" id="{EDF21D4A-81B2-C052-374C-4EF16B17D75D}"/>
                </a:ext>
              </a:extLst>
            </p:cNvPr>
            <p:cNvSpPr txBox="1"/>
            <p:nvPr/>
          </p:nvSpPr>
          <p:spPr>
            <a:xfrm>
              <a:off x="1261469" y="4988650"/>
              <a:ext cx="10347434" cy="523220"/>
            </a:xfrm>
            <a:prstGeom prst="rect">
              <a:avLst/>
            </a:prstGeom>
            <a:noFill/>
          </p:spPr>
          <p:txBody>
            <a:bodyPr wrap="square">
              <a:spAutoFit/>
            </a:bodyPr>
            <a:lstStyle/>
            <a:p>
              <a:r>
                <a:rPr lang="en-US" b="0" i="0" dirty="0">
                  <a:solidFill>
                    <a:srgbClr val="000000"/>
                  </a:solidFill>
                  <a:effectLst/>
                  <a:latin typeface="+mn-lt"/>
                </a:rPr>
                <a:t>For smokers with BMI &gt; 30, if the 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$480</a:t>
              </a:r>
              <a:r>
                <a:rPr lang="en-US" b="0" i="0" dirty="0">
                  <a:solidFill>
                    <a:srgbClr val="000000"/>
                  </a:solidFill>
                  <a:effectLst/>
                  <a:latin typeface="+mn-lt"/>
                </a:rPr>
                <a:t>. With charges ranged from </a:t>
              </a:r>
              <a:r>
                <a:rPr lang="en-US" b="1" i="0" dirty="0">
                  <a:solidFill>
                    <a:srgbClr val="000000"/>
                  </a:solidFill>
                  <a:effectLst/>
                  <a:latin typeface="+mn-lt"/>
                </a:rPr>
                <a:t>$32500 </a:t>
              </a:r>
              <a:r>
                <a:rPr lang="en-US" b="1" dirty="0">
                  <a:latin typeface="+mn-lt"/>
                </a:rPr>
                <a:t>to</a:t>
              </a:r>
              <a:r>
                <a:rPr lang="en-US" i="0" dirty="0">
                  <a:solidFill>
                    <a:srgbClr val="000000"/>
                  </a:solidFill>
                  <a:effectLst/>
                  <a:latin typeface="+mn-lt"/>
                </a:rPr>
                <a:t> </a:t>
              </a:r>
              <a:r>
                <a:rPr lang="en-US" b="1" i="0" dirty="0">
                  <a:solidFill>
                    <a:srgbClr val="000000"/>
                  </a:solidFill>
                  <a:effectLst/>
                  <a:latin typeface="+mn-lt"/>
                </a:rPr>
                <a:t>$50000</a:t>
              </a:r>
              <a:r>
                <a:rPr lang="en-US" b="0" i="0" dirty="0">
                  <a:solidFill>
                    <a:srgbClr val="000000"/>
                  </a:solidFill>
                  <a:effectLst/>
                  <a:latin typeface="+mn-lt"/>
                </a:rPr>
                <a:t>.</a:t>
              </a:r>
              <a:endParaRPr lang="en-ID" dirty="0">
                <a:latin typeface="+mn-lt"/>
              </a:endParaRPr>
            </a:p>
          </p:txBody>
        </p:sp>
        <p:sp>
          <p:nvSpPr>
            <p:cNvPr id="19" name="TextBox 18">
              <a:extLst>
                <a:ext uri="{FF2B5EF4-FFF2-40B4-BE49-F238E27FC236}">
                  <a16:creationId xmlns:a16="http://schemas.microsoft.com/office/drawing/2014/main" id="{B8825CDA-8BEC-6C8E-D1E1-C6A758B2EB01}"/>
                </a:ext>
              </a:extLst>
            </p:cNvPr>
            <p:cNvSpPr txBox="1"/>
            <p:nvPr/>
          </p:nvSpPr>
          <p:spPr>
            <a:xfrm>
              <a:off x="1261468" y="5589216"/>
              <a:ext cx="10466705" cy="738664"/>
            </a:xfrm>
            <a:prstGeom prst="rect">
              <a:avLst/>
            </a:prstGeom>
            <a:noFill/>
          </p:spPr>
          <p:txBody>
            <a:bodyPr wrap="square">
              <a:spAutoFit/>
            </a:bodyPr>
            <a:lstStyle/>
            <a:p>
              <a:r>
                <a:rPr lang="en-US" b="0" i="0" dirty="0">
                  <a:solidFill>
                    <a:srgbClr val="000000"/>
                  </a:solidFill>
                  <a:effectLst/>
                  <a:latin typeface="+mn-lt"/>
                </a:rPr>
                <a:t> </a:t>
              </a:r>
              <a:r>
                <a:rPr lang="en-US" dirty="0">
                  <a:latin typeface="+mn-lt"/>
                </a:rPr>
                <a:t>For smokers with BMI &lt;= 30, if the </a:t>
              </a:r>
              <a:r>
                <a:rPr lang="en-US" b="0" i="0" dirty="0">
                  <a:solidFill>
                    <a:srgbClr val="000000"/>
                  </a:solidFill>
                  <a:effectLst/>
                  <a:latin typeface="+mn-lt"/>
                </a:rPr>
                <a:t>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$513</a:t>
              </a:r>
              <a:r>
                <a:rPr lang="en-US" b="0" i="0" dirty="0">
                  <a:solidFill>
                    <a:srgbClr val="000000"/>
                  </a:solidFill>
                  <a:effectLst/>
                  <a:latin typeface="+mn-lt"/>
                </a:rPr>
                <a:t>. With charges ranged from </a:t>
              </a:r>
              <a:r>
                <a:rPr lang="en-US" b="1" i="0" dirty="0">
                  <a:solidFill>
                    <a:srgbClr val="000000"/>
                  </a:solidFill>
                  <a:effectLst/>
                  <a:latin typeface="+mn-lt"/>
                </a:rPr>
                <a:t>$12500 to 32500</a:t>
              </a:r>
              <a:r>
                <a:rPr lang="en-US" b="0" i="0" dirty="0">
                  <a:solidFill>
                    <a:srgbClr val="000000"/>
                  </a:solidFill>
                  <a:effectLst/>
                  <a:latin typeface="+mn-lt"/>
                </a:rPr>
                <a:t>. This </a:t>
              </a:r>
              <a:r>
                <a:rPr lang="en-US" dirty="0">
                  <a:latin typeface="+mn-lt"/>
                </a:rPr>
                <a:t>finding confirms analysis before, </a:t>
              </a:r>
              <a:r>
                <a:rPr lang="en-US" b="0" i="0" dirty="0">
                  <a:solidFill>
                    <a:srgbClr val="000000"/>
                  </a:solidFill>
                  <a:effectLst/>
                  <a:latin typeface="+mn-lt"/>
                </a:rPr>
                <a:t>people who smoke and have a high BMI tend to have an expensive insurance charge.</a:t>
              </a:r>
              <a:endParaRPr lang="en-ID" dirty="0">
                <a:latin typeface="+mn-lt"/>
              </a:endParaRPr>
            </a:p>
          </p:txBody>
        </p:sp>
        <p:sp>
          <p:nvSpPr>
            <p:cNvPr id="20" name="Oval 19">
              <a:extLst>
                <a:ext uri="{FF2B5EF4-FFF2-40B4-BE49-F238E27FC236}">
                  <a16:creationId xmlns:a16="http://schemas.microsoft.com/office/drawing/2014/main" id="{4E74D4FA-2326-D707-3466-D8686A4141ED}"/>
                </a:ext>
              </a:extLst>
            </p:cNvPr>
            <p:cNvSpPr/>
            <p:nvPr/>
          </p:nvSpPr>
          <p:spPr>
            <a:xfrm>
              <a:off x="1069908" y="506052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6FA869A-640C-E9A4-01AF-8B6026083EEB}"/>
                </a:ext>
              </a:extLst>
            </p:cNvPr>
            <p:cNvSpPr/>
            <p:nvPr/>
          </p:nvSpPr>
          <p:spPr>
            <a:xfrm>
              <a:off x="1069908" y="566631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91056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grpSp>
        <p:nvGrpSpPr>
          <p:cNvPr id="14" name="Group 13">
            <a:extLst>
              <a:ext uri="{FF2B5EF4-FFF2-40B4-BE49-F238E27FC236}">
                <a16:creationId xmlns:a16="http://schemas.microsoft.com/office/drawing/2014/main" id="{53A97E5E-A7CE-1775-F236-62F9DA399E06}"/>
              </a:ext>
            </a:extLst>
          </p:cNvPr>
          <p:cNvGrpSpPr/>
          <p:nvPr/>
        </p:nvGrpSpPr>
        <p:grpSpPr>
          <a:xfrm>
            <a:off x="5872480" y="838199"/>
            <a:ext cx="4185920" cy="3272815"/>
            <a:chOff x="5872480" y="838199"/>
            <a:chExt cx="4185920" cy="3272815"/>
          </a:xfrm>
          <a:effectLst>
            <a:outerShdw blurRad="50800" dist="38100" dir="5400000" algn="t" rotWithShape="0">
              <a:prstClr val="black">
                <a:alpha val="40000"/>
              </a:prstClr>
            </a:outerShdw>
          </a:effectLst>
        </p:grpSpPr>
        <p:pic>
          <p:nvPicPr>
            <p:cNvPr id="16" name="Picture 15">
              <a:extLst>
                <a:ext uri="{FF2B5EF4-FFF2-40B4-BE49-F238E27FC236}">
                  <a16:creationId xmlns:a16="http://schemas.microsoft.com/office/drawing/2014/main" id="{2A392C7E-9EDB-9E28-E116-14FF762270AD}"/>
                </a:ext>
              </a:extLst>
            </p:cNvPr>
            <p:cNvPicPr>
              <a:picLocks noChangeAspect="1"/>
            </p:cNvPicPr>
            <p:nvPr/>
          </p:nvPicPr>
          <p:blipFill rotWithShape="1">
            <a:blip r:embed="rId3"/>
            <a:srcRect l="52981" r="-2703"/>
            <a:stretch/>
          </p:blipFill>
          <p:spPr>
            <a:xfrm>
              <a:off x="5872480" y="838199"/>
              <a:ext cx="4185920" cy="3272815"/>
            </a:xfrm>
            <a:prstGeom prst="rect">
              <a:avLst/>
            </a:prstGeom>
          </p:spPr>
        </p:pic>
        <p:sp>
          <p:nvSpPr>
            <p:cNvPr id="4" name="Rectangle 3">
              <a:extLst>
                <a:ext uri="{FF2B5EF4-FFF2-40B4-BE49-F238E27FC236}">
                  <a16:creationId xmlns:a16="http://schemas.microsoft.com/office/drawing/2014/main" id="{16522359-DE82-B7CA-4F6F-A120098E565B}"/>
                </a:ext>
              </a:extLst>
            </p:cNvPr>
            <p:cNvSpPr/>
            <p:nvPr/>
          </p:nvSpPr>
          <p:spPr>
            <a:xfrm>
              <a:off x="6238240" y="323088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B8466428-4CC5-3C53-56B0-E2452A01A6D5}"/>
                </a:ext>
              </a:extLst>
            </p:cNvPr>
            <p:cNvSpPr/>
            <p:nvPr/>
          </p:nvSpPr>
          <p:spPr>
            <a:xfrm>
              <a:off x="8486140" y="122682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7" name="Group 16">
            <a:extLst>
              <a:ext uri="{FF2B5EF4-FFF2-40B4-BE49-F238E27FC236}">
                <a16:creationId xmlns:a16="http://schemas.microsoft.com/office/drawing/2014/main" id="{E7EE498D-A0F3-5176-F63E-8CD7D2AB63E0}"/>
              </a:ext>
            </a:extLst>
          </p:cNvPr>
          <p:cNvGrpSpPr/>
          <p:nvPr/>
        </p:nvGrpSpPr>
        <p:grpSpPr>
          <a:xfrm>
            <a:off x="194258" y="888017"/>
            <a:ext cx="5217639" cy="5402171"/>
            <a:chOff x="194258" y="888017"/>
            <a:chExt cx="5217639" cy="5402171"/>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537E3C62-0581-F151-574E-38FCAB6AE835}"/>
                </a:ext>
              </a:extLst>
            </p:cNvPr>
            <p:cNvPicPr>
              <a:picLocks noChangeAspect="1"/>
            </p:cNvPicPr>
            <p:nvPr/>
          </p:nvPicPr>
          <p:blipFill>
            <a:blip r:embed="rId4"/>
            <a:stretch>
              <a:fillRect/>
            </a:stretch>
          </p:blipFill>
          <p:spPr>
            <a:xfrm>
              <a:off x="194258" y="888017"/>
              <a:ext cx="5217639" cy="5402171"/>
            </a:xfrm>
            <a:prstGeom prst="rect">
              <a:avLst/>
            </a:prstGeom>
          </p:spPr>
        </p:pic>
        <p:sp>
          <p:nvSpPr>
            <p:cNvPr id="3" name="Rectangle 2">
              <a:extLst>
                <a:ext uri="{FF2B5EF4-FFF2-40B4-BE49-F238E27FC236}">
                  <a16:creationId xmlns:a16="http://schemas.microsoft.com/office/drawing/2014/main" id="{5264934E-672F-2D88-456E-B9AF880050BD}"/>
                </a:ext>
              </a:extLst>
            </p:cNvPr>
            <p:cNvSpPr/>
            <p:nvPr/>
          </p:nvSpPr>
          <p:spPr>
            <a:xfrm>
              <a:off x="548640" y="5462016"/>
              <a:ext cx="1139952" cy="59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A756987-CE4C-2153-55F4-70CF66899252}"/>
                </a:ext>
              </a:extLst>
            </p:cNvPr>
            <p:cNvSpPr/>
            <p:nvPr/>
          </p:nvSpPr>
          <p:spPr>
            <a:xfrm>
              <a:off x="4225290" y="1154430"/>
              <a:ext cx="552450" cy="11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4D84C4D0-4900-52DF-5BA2-482259C323E4}"/>
              </a:ext>
            </a:extLst>
          </p:cNvPr>
          <p:cNvGrpSpPr/>
          <p:nvPr/>
        </p:nvGrpSpPr>
        <p:grpSpPr>
          <a:xfrm>
            <a:off x="5872480" y="4616173"/>
            <a:ext cx="4850556" cy="1243295"/>
            <a:chOff x="5997263" y="4317017"/>
            <a:chExt cx="4850556" cy="1243295"/>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9" name="TextBox 18">
              <a:extLst>
                <a:ext uri="{FF2B5EF4-FFF2-40B4-BE49-F238E27FC236}">
                  <a16:creationId xmlns:a16="http://schemas.microsoft.com/office/drawing/2014/main" id="{830F4AE6-BC70-A5DD-0F20-E3B06336E2EC}"/>
                </a:ext>
              </a:extLst>
            </p:cNvPr>
            <p:cNvSpPr txBox="1"/>
            <p:nvPr/>
          </p:nvSpPr>
          <p:spPr>
            <a:xfrm>
              <a:off x="6380220" y="4821648"/>
              <a:ext cx="4467599" cy="738664"/>
            </a:xfrm>
            <a:prstGeom prst="rect">
              <a:avLst/>
            </a:prstGeom>
            <a:noFill/>
          </p:spPr>
          <p:txBody>
            <a:bodyPr wrap="square">
              <a:spAutoFit/>
            </a:bodyPr>
            <a:lstStyle/>
            <a:p>
              <a:r>
                <a:rPr lang="en-US" b="0" i="0" dirty="0">
                  <a:solidFill>
                    <a:srgbClr val="000000"/>
                  </a:solidFill>
                  <a:effectLst/>
                  <a:latin typeface="+mn-lt"/>
                </a:rPr>
                <a:t>there are positive strong correlation </a:t>
              </a:r>
              <a:r>
                <a:rPr lang="en-US" dirty="0">
                  <a:latin typeface="+mn-lt"/>
                </a:rPr>
                <a:t>between</a:t>
              </a:r>
              <a:r>
                <a:rPr lang="en-US" b="0" i="0" dirty="0">
                  <a:solidFill>
                    <a:srgbClr val="000000"/>
                  </a:solidFill>
                  <a:effectLst/>
                  <a:latin typeface="+mn-lt"/>
                </a:rPr>
                <a:t> </a:t>
              </a:r>
              <a:r>
                <a:rPr lang="en-US" b="1" i="0" dirty="0">
                  <a:solidFill>
                    <a:srgbClr val="000000"/>
                  </a:solidFill>
                  <a:effectLst/>
                  <a:latin typeface="+mn-lt"/>
                </a:rPr>
                <a:t>age vs charge </a:t>
              </a:r>
              <a:r>
                <a:rPr lang="en-US" i="0" dirty="0">
                  <a:solidFill>
                    <a:srgbClr val="000000"/>
                  </a:solidFill>
                  <a:effectLst/>
                  <a:latin typeface="+mn-lt"/>
                </a:rPr>
                <a:t>for non-smoker</a:t>
              </a:r>
              <a:r>
                <a:rPr lang="en-US" b="0" i="0" dirty="0">
                  <a:solidFill>
                    <a:srgbClr val="000000"/>
                  </a:solidFill>
                  <a:effectLst/>
                  <a:latin typeface="+mn-lt"/>
                </a:rPr>
                <a:t>, with a correlation value of </a:t>
              </a:r>
              <a:r>
                <a:rPr lang="en-US" b="1" i="0" dirty="0">
                  <a:solidFill>
                    <a:srgbClr val="000000"/>
                  </a:solidFill>
                  <a:effectLst/>
                  <a:latin typeface="+mn-lt"/>
                </a:rPr>
                <a:t>0.63</a:t>
              </a:r>
              <a:endParaRPr lang="en-ID" dirty="0">
                <a:latin typeface="+mn-lt"/>
              </a:endParaRPr>
            </a:p>
          </p:txBody>
        </p:sp>
        <p:sp>
          <p:nvSpPr>
            <p:cNvPr id="20" name="Oval 19">
              <a:extLst>
                <a:ext uri="{FF2B5EF4-FFF2-40B4-BE49-F238E27FC236}">
                  <a16:creationId xmlns:a16="http://schemas.microsoft.com/office/drawing/2014/main" id="{569C8C1C-993E-AC6F-003B-BD624570E5C5}"/>
                </a:ext>
              </a:extLst>
            </p:cNvPr>
            <p:cNvSpPr/>
            <p:nvPr/>
          </p:nvSpPr>
          <p:spPr>
            <a:xfrm>
              <a:off x="6188741" y="491369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80995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pic>
        <p:nvPicPr>
          <p:cNvPr id="3" name="Picture 2">
            <a:extLst>
              <a:ext uri="{FF2B5EF4-FFF2-40B4-BE49-F238E27FC236}">
                <a16:creationId xmlns:a16="http://schemas.microsoft.com/office/drawing/2014/main" id="{F2C09C26-5BC4-BD8F-6C04-E748A10879FA}"/>
              </a:ext>
            </a:extLst>
          </p:cNvPr>
          <p:cNvPicPr>
            <a:picLocks noChangeAspect="1"/>
          </p:cNvPicPr>
          <p:nvPr/>
        </p:nvPicPr>
        <p:blipFill>
          <a:blip r:embed="rId3"/>
          <a:stretch>
            <a:fillRect/>
          </a:stretch>
        </p:blipFill>
        <p:spPr>
          <a:xfrm>
            <a:off x="432284" y="1323174"/>
            <a:ext cx="5812803" cy="4431984"/>
          </a:xfrm>
          <a:prstGeom prst="rect">
            <a:avLst/>
          </a:prstGeom>
          <a:effectLst>
            <a:outerShdw blurRad="50800" dist="38100" dir="5400000" algn="t" rotWithShape="0">
              <a:prstClr val="black">
                <a:alpha val="40000"/>
              </a:prstClr>
            </a:outerShdw>
          </a:effectLst>
        </p:spPr>
      </p:pic>
      <p:grpSp>
        <p:nvGrpSpPr>
          <p:cNvPr id="7" name="Group 6">
            <a:extLst>
              <a:ext uri="{FF2B5EF4-FFF2-40B4-BE49-F238E27FC236}">
                <a16:creationId xmlns:a16="http://schemas.microsoft.com/office/drawing/2014/main" id="{A724B731-3427-7731-8119-F27CAF657F67}"/>
              </a:ext>
            </a:extLst>
          </p:cNvPr>
          <p:cNvGrpSpPr/>
          <p:nvPr/>
        </p:nvGrpSpPr>
        <p:grpSpPr>
          <a:xfrm>
            <a:off x="6736072" y="235155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11F6FFAD-7615-E6CD-62FF-688313AD5234}"/>
              </a:ext>
            </a:extLst>
          </p:cNvPr>
          <p:cNvGrpSpPr/>
          <p:nvPr/>
        </p:nvGrpSpPr>
        <p:grpSpPr>
          <a:xfrm>
            <a:off x="6778819" y="2910892"/>
            <a:ext cx="4789543" cy="1815882"/>
            <a:chOff x="6975737" y="1937373"/>
            <a:chExt cx="4789543" cy="1815882"/>
          </a:xfrm>
        </p:grpSpPr>
        <p:sp>
          <p:nvSpPr>
            <p:cNvPr id="5" name="TextBox 4">
              <a:extLst>
                <a:ext uri="{FF2B5EF4-FFF2-40B4-BE49-F238E27FC236}">
                  <a16:creationId xmlns:a16="http://schemas.microsoft.com/office/drawing/2014/main" id="{365F050B-343E-E2FA-A23A-D56D00C44155}"/>
                </a:ext>
              </a:extLst>
            </p:cNvPr>
            <p:cNvSpPr txBox="1"/>
            <p:nvPr/>
          </p:nvSpPr>
          <p:spPr>
            <a:xfrm>
              <a:off x="7125714" y="1937373"/>
              <a:ext cx="4639566" cy="1815882"/>
            </a:xfrm>
            <a:prstGeom prst="rect">
              <a:avLst/>
            </a:prstGeom>
            <a:noFill/>
          </p:spPr>
          <p:txBody>
            <a:bodyPr wrap="square">
              <a:spAutoFit/>
            </a:bodyPr>
            <a:lstStyle/>
            <a:p>
              <a:r>
                <a:rPr lang="en-US" b="0" i="0" dirty="0">
                  <a:solidFill>
                    <a:srgbClr val="000000"/>
                  </a:solidFill>
                  <a:effectLst/>
                  <a:latin typeface="+mj-lt"/>
                </a:rPr>
                <a:t> For non-smokers, 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r>
                <a:rPr lang="en-US" b="0" i="0" dirty="0">
                  <a:solidFill>
                    <a:srgbClr val="000000"/>
                  </a:solidFill>
                  <a:effectLst/>
                  <a:latin typeface="+mj-lt"/>
                </a:rPr>
                <a:t>, this is relatively a low value to smoker data. With charges value ranged from around </a:t>
              </a:r>
              <a:r>
                <a:rPr lang="en-US" b="1" i="0" dirty="0">
                  <a:solidFill>
                    <a:srgbClr val="000000"/>
                  </a:solidFill>
                  <a:effectLst/>
                  <a:latin typeface="+mj-lt"/>
                </a:rPr>
                <a:t>$1000 to $16000.</a:t>
              </a:r>
            </a:p>
            <a:p>
              <a:endParaRPr lang="en-US" b="1" dirty="0">
                <a:latin typeface="+mj-lt"/>
              </a:endParaRPr>
            </a:p>
            <a:p>
              <a:r>
                <a:rPr lang="en-US" b="0" i="0" dirty="0">
                  <a:solidFill>
                    <a:srgbClr val="000000"/>
                  </a:solidFill>
                  <a:effectLst/>
                  <a:latin typeface="+mj-lt"/>
                </a:rPr>
                <a:t>Compared to the smoker linear regression minimum value, non smoker indeed has cheaper insurance charge.</a:t>
              </a:r>
              <a:endParaRPr lang="en-ID" dirty="0">
                <a:latin typeface="+mj-lt"/>
              </a:endParaRPr>
            </a:p>
          </p:txBody>
        </p:sp>
        <p:sp>
          <p:nvSpPr>
            <p:cNvPr id="6" name="Oval 5">
              <a:extLst>
                <a:ext uri="{FF2B5EF4-FFF2-40B4-BE49-F238E27FC236}">
                  <a16:creationId xmlns:a16="http://schemas.microsoft.com/office/drawing/2014/main" id="{74C73E15-0D7E-C413-8006-EBA1ECCE46E0}"/>
                </a:ext>
              </a:extLst>
            </p:cNvPr>
            <p:cNvSpPr/>
            <p:nvPr/>
          </p:nvSpPr>
          <p:spPr>
            <a:xfrm>
              <a:off x="6975737" y="19861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32B4E7E-E9C1-EF04-8D63-06B849A9EDAE}"/>
                </a:ext>
              </a:extLst>
            </p:cNvPr>
            <p:cNvSpPr/>
            <p:nvPr/>
          </p:nvSpPr>
          <p:spPr>
            <a:xfrm>
              <a:off x="6975737" y="307630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130824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0C63-7F0C-C630-FADE-64115B21E2E6}"/>
              </a:ext>
            </a:extLst>
          </p:cNvPr>
          <p:cNvSpPr>
            <a:spLocks noGrp="1"/>
          </p:cNvSpPr>
          <p:nvPr>
            <p:ph type="title"/>
          </p:nvPr>
        </p:nvSpPr>
        <p:spPr>
          <a:xfrm>
            <a:off x="2539330" y="541234"/>
            <a:ext cx="7113340" cy="497362"/>
          </a:xfrm>
        </p:spPr>
        <p:txBody>
          <a:bodyPr>
            <a:normAutofit fontScale="90000"/>
          </a:bodyPr>
          <a:lstStyle/>
          <a:p>
            <a:r>
              <a:rPr lang="en-US" dirty="0"/>
              <a:t>Correlation Analysis Summary </a:t>
            </a:r>
            <a:endParaRPr lang="en-ID" dirty="0"/>
          </a:p>
        </p:txBody>
      </p:sp>
      <p:sp>
        <p:nvSpPr>
          <p:cNvPr id="3" name="TextBox 2">
            <a:extLst>
              <a:ext uri="{FF2B5EF4-FFF2-40B4-BE49-F238E27FC236}">
                <a16:creationId xmlns:a16="http://schemas.microsoft.com/office/drawing/2014/main" id="{3C0FB06F-D7AC-0CD8-4D44-EA3DC0DE2AD0}"/>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There is a correlation between smokers, non-smokers, BMI values, and age of insurance users to insurance charges that they have. Correlation analysis shows that people who smoke and have a high value of BMI tend to have an expensive insurance charge, the minimum charge value for them is </a:t>
            </a:r>
            <a:r>
              <a:rPr lang="en-US" sz="2000" b="1" dirty="0">
                <a:latin typeface="+mn-lt"/>
              </a:rPr>
              <a:t>$32500 </a:t>
            </a:r>
            <a:r>
              <a:rPr lang="en-US" sz="2000" dirty="0">
                <a:latin typeface="+mn-lt"/>
              </a:rPr>
              <a:t>and the value will increase by </a:t>
            </a:r>
            <a:r>
              <a:rPr lang="en-US" sz="2000" b="1" dirty="0">
                <a:latin typeface="+mn-lt"/>
              </a:rPr>
              <a:t>$480 </a:t>
            </a:r>
            <a:r>
              <a:rPr lang="en-US" sz="2000" dirty="0">
                <a:latin typeface="+mn-lt"/>
              </a:rPr>
              <a:t>dollars if the insurance user gets older. Smoker with middle to low-value BMI will have relatively cheaper insurance charges than smokers with high BMI values, the minimum charge for them is </a:t>
            </a:r>
            <a:r>
              <a:rPr lang="en-US" sz="2000" b="1" dirty="0">
                <a:latin typeface="+mn-lt"/>
              </a:rPr>
              <a:t>$12500 </a:t>
            </a:r>
            <a:r>
              <a:rPr lang="en-US" sz="2000" dirty="0">
                <a:latin typeface="+mn-lt"/>
              </a:rPr>
              <a:t>and the value will increase by </a:t>
            </a:r>
            <a:r>
              <a:rPr lang="en-US" sz="2000" b="1" dirty="0">
                <a:latin typeface="+mn-lt"/>
              </a:rPr>
              <a:t>$513 </a:t>
            </a:r>
            <a:r>
              <a:rPr lang="en-US" sz="2000" dirty="0">
                <a:latin typeface="+mn-lt"/>
              </a:rPr>
              <a:t>dollars if the insurance user gets older. Non-smokers, compared to smokers, have really cheap charges, their minimum value is around </a:t>
            </a:r>
            <a:r>
              <a:rPr lang="en-US" sz="2000" b="1" dirty="0">
                <a:latin typeface="+mn-lt"/>
              </a:rPr>
              <a:t>$1000 </a:t>
            </a:r>
            <a:r>
              <a:rPr lang="en-US" sz="2000" dirty="0">
                <a:latin typeface="+mn-lt"/>
              </a:rPr>
              <a:t>and the charges will increase by just </a:t>
            </a:r>
            <a:r>
              <a:rPr lang="en-US" sz="2000" b="1" dirty="0">
                <a:latin typeface="+mn-lt"/>
              </a:rPr>
              <a:t>$70 </a:t>
            </a:r>
            <a:r>
              <a:rPr lang="en-US" sz="2000" dirty="0">
                <a:latin typeface="+mn-lt"/>
              </a:rPr>
              <a:t>dollars if they get older. Then we could know that smoking and BMI really affects the expense of insurance charge. </a:t>
            </a:r>
          </a:p>
          <a:p>
            <a:pPr algn="just"/>
            <a:endParaRPr lang="en-US" sz="2000" dirty="0">
              <a:latin typeface="+mn-lt"/>
            </a:endParaRPr>
          </a:p>
        </p:txBody>
      </p:sp>
    </p:spTree>
    <p:extLst>
      <p:ext uri="{BB962C8B-B14F-4D97-AF65-F5344CB8AC3E}">
        <p14:creationId xmlns:p14="http://schemas.microsoft.com/office/powerpoint/2010/main" val="279612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45103" y="173500"/>
            <a:ext cx="11401500" cy="5391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tabLst>
                <a:tab pos="3136900" algn="l"/>
              </a:tabLst>
            </a:pPr>
            <a:r>
              <a:rPr lang="en-US" dirty="0"/>
              <a:t>Smoker’s charges are higher than non-smoker’s</a:t>
            </a:r>
            <a:endParaRPr dirty="0"/>
          </a:p>
        </p:txBody>
      </p:sp>
      <p:grpSp>
        <p:nvGrpSpPr>
          <p:cNvPr id="17" name="Group 16">
            <a:extLst>
              <a:ext uri="{FF2B5EF4-FFF2-40B4-BE49-F238E27FC236}">
                <a16:creationId xmlns:a16="http://schemas.microsoft.com/office/drawing/2014/main" id="{723DE357-B40C-6813-F1E4-992D3DD5DE61}"/>
              </a:ext>
            </a:extLst>
          </p:cNvPr>
          <p:cNvGrpSpPr/>
          <p:nvPr/>
        </p:nvGrpSpPr>
        <p:grpSpPr>
          <a:xfrm>
            <a:off x="6833259" y="3604153"/>
            <a:ext cx="4779294" cy="1581697"/>
            <a:chOff x="6904706" y="3808398"/>
            <a:chExt cx="4779294" cy="1581697"/>
          </a:xfrm>
        </p:grpSpPr>
        <p:grpSp>
          <p:nvGrpSpPr>
            <p:cNvPr id="6" name="Group 5">
              <a:extLst>
                <a:ext uri="{FF2B5EF4-FFF2-40B4-BE49-F238E27FC236}">
                  <a16:creationId xmlns:a16="http://schemas.microsoft.com/office/drawing/2014/main" id="{D1131B9C-C16C-2B5F-DECC-A737550E8E7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F5812288-9689-BC41-CB56-A62948BB8DF0}"/>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5A17ED28-3888-C7CC-A666-750CA9D2317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F4704078-AB8E-B232-867F-4E183B638CD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93AE1C4-6991-8647-1C7F-50813137B458}"/>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B4FF0307-9CEE-6321-4248-AFB047C0ED5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A9305C13-8A50-BCC7-AFB5-3DA873E6C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3" name="TextBox 12">
              <a:extLst>
                <a:ext uri="{FF2B5EF4-FFF2-40B4-BE49-F238E27FC236}">
                  <a16:creationId xmlns:a16="http://schemas.microsoft.com/office/drawing/2014/main" id="{4CEDA7F9-2D2B-4E47-95D6-AE40B1391E9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smoker’s insurance charges are higher than non-smoker insurance charges</a:t>
              </a:r>
              <a:endParaRPr lang="en-ID" sz="1600" dirty="0">
                <a:latin typeface="+mn-lt"/>
              </a:endParaRPr>
            </a:p>
          </p:txBody>
        </p:sp>
        <p:sp>
          <p:nvSpPr>
            <p:cNvPr id="16" name="Oval 15">
              <a:extLst>
                <a:ext uri="{FF2B5EF4-FFF2-40B4-BE49-F238E27FC236}">
                  <a16:creationId xmlns:a16="http://schemas.microsoft.com/office/drawing/2014/main" id="{CA3EEB3F-2008-DF2A-6ACA-92D07DD8D54B}"/>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1522A1A2-1E7B-CE24-6A99-7763E63312A6}"/>
              </a:ext>
            </a:extLst>
          </p:cNvPr>
          <p:cNvPicPr>
            <a:picLocks noChangeAspect="1"/>
          </p:cNvPicPr>
          <p:nvPr/>
        </p:nvPicPr>
        <p:blipFill>
          <a:blip r:embed="rId4"/>
          <a:stretch>
            <a:fillRect/>
          </a:stretch>
        </p:blipFill>
        <p:spPr>
          <a:xfrm>
            <a:off x="6926689" y="1898844"/>
            <a:ext cx="4802514" cy="830997"/>
          </a:xfrm>
          <a:prstGeom prst="rect">
            <a:avLst/>
          </a:prstGeom>
          <a:effectLst>
            <a:outerShdw blurRad="50800" dist="38100" dir="5400000" algn="t" rotWithShape="0">
              <a:prstClr val="black">
                <a:alpha val="40000"/>
              </a:prstClr>
            </a:outerShdw>
          </a:effectLst>
        </p:spPr>
      </p:pic>
      <p:pic>
        <p:nvPicPr>
          <p:cNvPr id="23" name="Picture 22">
            <a:extLst>
              <a:ext uri="{FF2B5EF4-FFF2-40B4-BE49-F238E27FC236}">
                <a16:creationId xmlns:a16="http://schemas.microsoft.com/office/drawing/2014/main" id="{5E9D67B5-FEB3-1917-5EAE-7F0995A72818}"/>
              </a:ext>
            </a:extLst>
          </p:cNvPr>
          <p:cNvPicPr>
            <a:picLocks noChangeAspect="1"/>
          </p:cNvPicPr>
          <p:nvPr/>
        </p:nvPicPr>
        <p:blipFill>
          <a:blip r:embed="rId5"/>
          <a:stretch>
            <a:fillRect/>
          </a:stretch>
        </p:blipFill>
        <p:spPr>
          <a:xfrm>
            <a:off x="318354" y="1336326"/>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114623" y="212725"/>
            <a:ext cx="11401500" cy="396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Insurance charges with BMI &gt; 25 is higher than insurance charges with BMI &lt; 25</a:t>
            </a:r>
            <a:endParaRPr sz="2000" dirty="0"/>
          </a:p>
        </p:txBody>
      </p:sp>
      <p:pic>
        <p:nvPicPr>
          <p:cNvPr id="2" name="Picture 1">
            <a:extLst>
              <a:ext uri="{FF2B5EF4-FFF2-40B4-BE49-F238E27FC236}">
                <a16:creationId xmlns:a16="http://schemas.microsoft.com/office/drawing/2014/main" id="{51BFDEF0-6824-881E-4CD1-585AC0FCAF7C}"/>
              </a:ext>
            </a:extLst>
          </p:cNvPr>
          <p:cNvPicPr>
            <a:picLocks noChangeAspect="1"/>
          </p:cNvPicPr>
          <p:nvPr/>
        </p:nvPicPr>
        <p:blipFill>
          <a:blip r:embed="rId3"/>
          <a:stretch>
            <a:fillRect/>
          </a:stretch>
        </p:blipFill>
        <p:spPr>
          <a:xfrm>
            <a:off x="6871323" y="2058581"/>
            <a:ext cx="4747671" cy="777307"/>
          </a:xfrm>
          <a:prstGeom prst="rect">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521B2565-15A4-8485-6FA3-8B87209429F4}"/>
              </a:ext>
            </a:extLst>
          </p:cNvPr>
          <p:cNvGrpSpPr/>
          <p:nvPr/>
        </p:nvGrpSpPr>
        <p:grpSpPr>
          <a:xfrm>
            <a:off x="6833259" y="3400953"/>
            <a:ext cx="4779294" cy="1581697"/>
            <a:chOff x="6904706" y="3808398"/>
            <a:chExt cx="4779294" cy="1581697"/>
          </a:xfrm>
        </p:grpSpPr>
        <p:grpSp>
          <p:nvGrpSpPr>
            <p:cNvPr id="4" name="Group 3">
              <a:extLst>
                <a:ext uri="{FF2B5EF4-FFF2-40B4-BE49-F238E27FC236}">
                  <a16:creationId xmlns:a16="http://schemas.microsoft.com/office/drawing/2014/main" id="{6DE7F11C-3C1F-BD80-E212-6C18215B4100}"/>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FDC9F833-2660-646A-2291-3D2D7522C478}"/>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5A0DBC80-17DC-8BA1-3690-83C865BDC32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D2CBBA4-8919-8E27-2B4C-C05676E31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6117135-670D-9AC2-E015-D6E9D3AC8000}"/>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146588DA-0769-B81D-81F1-EE572F5D75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6C378501-208E-01D4-3FB9-1EF44C854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6" name="TextBox 5">
              <a:extLst>
                <a:ext uri="{FF2B5EF4-FFF2-40B4-BE49-F238E27FC236}">
                  <a16:creationId xmlns:a16="http://schemas.microsoft.com/office/drawing/2014/main" id="{736AA1CB-7D86-2939-25AA-5792BCFC3DEC}"/>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users with BMI more than 25 will have more expensive charges than users with BMI less than 25.</a:t>
              </a:r>
              <a:endParaRPr lang="en-ID" sz="1600" dirty="0">
                <a:latin typeface="+mn-lt"/>
              </a:endParaRPr>
            </a:p>
          </p:txBody>
        </p:sp>
        <p:sp>
          <p:nvSpPr>
            <p:cNvPr id="7" name="Oval 6">
              <a:extLst>
                <a:ext uri="{FF2B5EF4-FFF2-40B4-BE49-F238E27FC236}">
                  <a16:creationId xmlns:a16="http://schemas.microsoft.com/office/drawing/2014/main" id="{CBAD96D2-A813-1C38-35F9-5E15AE917DE9}"/>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8C88852-A7C6-BBC3-EAE8-90057CBACCA4}"/>
              </a:ext>
            </a:extLst>
          </p:cNvPr>
          <p:cNvPicPr>
            <a:picLocks noChangeAspect="1"/>
          </p:cNvPicPr>
          <p:nvPr/>
        </p:nvPicPr>
        <p:blipFill>
          <a:blip r:embed="rId5"/>
          <a:stretch>
            <a:fillRect/>
          </a:stretch>
        </p:blipFill>
        <p:spPr>
          <a:xfrm>
            <a:off x="318354" y="1310578"/>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95903" y="35211"/>
            <a:ext cx="11401500" cy="701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and Female BMI is similar</a:t>
            </a:r>
            <a:endParaRPr dirty="0"/>
          </a:p>
        </p:txBody>
      </p:sp>
      <p:pic>
        <p:nvPicPr>
          <p:cNvPr id="3" name="Picture 2">
            <a:extLst>
              <a:ext uri="{FF2B5EF4-FFF2-40B4-BE49-F238E27FC236}">
                <a16:creationId xmlns:a16="http://schemas.microsoft.com/office/drawing/2014/main" id="{91E97299-6EA9-59A4-B681-010EBA0CF691}"/>
              </a:ext>
            </a:extLst>
          </p:cNvPr>
          <p:cNvPicPr>
            <a:picLocks noChangeAspect="1"/>
          </p:cNvPicPr>
          <p:nvPr/>
        </p:nvPicPr>
        <p:blipFill>
          <a:blip r:embed="rId3"/>
          <a:stretch>
            <a:fillRect/>
          </a:stretch>
        </p:blipFill>
        <p:spPr>
          <a:xfrm>
            <a:off x="7392558" y="1781877"/>
            <a:ext cx="3631042" cy="786546"/>
          </a:xfrm>
          <a:prstGeom prst="rect">
            <a:avLst/>
          </a:prstGeom>
          <a:effectLst>
            <a:outerShdw blurRad="50800" dist="38100" dir="5400000" algn="t" rotWithShape="0">
              <a:prstClr val="black">
                <a:alpha val="40000"/>
              </a:prstClr>
            </a:outerShdw>
          </a:effectLst>
        </p:spPr>
      </p:pic>
      <p:grpSp>
        <p:nvGrpSpPr>
          <p:cNvPr id="5" name="Group 4">
            <a:extLst>
              <a:ext uri="{FF2B5EF4-FFF2-40B4-BE49-F238E27FC236}">
                <a16:creationId xmlns:a16="http://schemas.microsoft.com/office/drawing/2014/main" id="{6E75785C-3B9F-EBF0-9DA5-513F67BABAB6}"/>
              </a:ext>
            </a:extLst>
          </p:cNvPr>
          <p:cNvGrpSpPr/>
          <p:nvPr/>
        </p:nvGrpSpPr>
        <p:grpSpPr>
          <a:xfrm>
            <a:off x="6833259" y="3400953"/>
            <a:ext cx="4779294" cy="1581697"/>
            <a:chOff x="6904706" y="3808398"/>
            <a:chExt cx="4779294" cy="1581697"/>
          </a:xfrm>
        </p:grpSpPr>
        <p:grpSp>
          <p:nvGrpSpPr>
            <p:cNvPr id="6" name="Group 5">
              <a:extLst>
                <a:ext uri="{FF2B5EF4-FFF2-40B4-BE49-F238E27FC236}">
                  <a16:creationId xmlns:a16="http://schemas.microsoft.com/office/drawing/2014/main" id="{DE168671-D33D-5FB7-1920-1000AA990DD6}"/>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4BF6A03B-7648-C2C4-B6E0-CDFD493CCAD0}"/>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58E2B7A5-7B0E-32A1-F675-2C4E09954EB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1D197E9C-B8B0-B61C-ECA6-46884BE19D53}"/>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2D227538-4361-685B-2674-1F35E1F6D87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C4200653-7239-21E5-62C0-11B093CA58DA}"/>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069444A5-C786-3F16-72B7-227B0CE1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7" name="TextBox 6">
              <a:extLst>
                <a:ext uri="{FF2B5EF4-FFF2-40B4-BE49-F238E27FC236}">
                  <a16:creationId xmlns:a16="http://schemas.microsoft.com/office/drawing/2014/main" id="{90594648-E9FD-BE4E-9006-93B9030103B3}"/>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Fail to Reject H0</a:t>
              </a:r>
              <a:r>
                <a:rPr lang="en-US" sz="1600" dirty="0">
                  <a:latin typeface="+mn-lt"/>
                </a:rPr>
                <a:t>.</a:t>
              </a:r>
              <a:r>
                <a:rPr lang="en-US" sz="1600" b="0" i="0" dirty="0">
                  <a:solidFill>
                    <a:srgbClr val="000000"/>
                  </a:solidFill>
                  <a:effectLst/>
                  <a:latin typeface="+mn-lt"/>
                </a:rPr>
                <a:t> Hence we are 95% confident that there is not enough data/evidence to prove that in a population of insurance users Male BMI is similar to Female BMI.</a:t>
              </a:r>
              <a:endParaRPr lang="en-ID" sz="1600" dirty="0">
                <a:latin typeface="+mn-lt"/>
              </a:endParaRPr>
            </a:p>
          </p:txBody>
        </p:sp>
        <p:sp>
          <p:nvSpPr>
            <p:cNvPr id="8" name="Oval 7">
              <a:extLst>
                <a:ext uri="{FF2B5EF4-FFF2-40B4-BE49-F238E27FC236}">
                  <a16:creationId xmlns:a16="http://schemas.microsoft.com/office/drawing/2014/main" id="{208975F7-B8F2-221F-FB6E-8806B2B434A2}"/>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13928AF-8535-8EE3-9274-2123E69CCBF9}"/>
              </a:ext>
            </a:extLst>
          </p:cNvPr>
          <p:cNvPicPr>
            <a:picLocks noChangeAspect="1"/>
          </p:cNvPicPr>
          <p:nvPr/>
        </p:nvPicPr>
        <p:blipFill>
          <a:blip r:embed="rId5"/>
          <a:stretch>
            <a:fillRect/>
          </a:stretch>
        </p:blipFill>
        <p:spPr>
          <a:xfrm>
            <a:off x="347188" y="1310578"/>
            <a:ext cx="6222222" cy="457142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7084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53;g142ad2f6649_0_129">
            <a:extLst>
              <a:ext uri="{FF2B5EF4-FFF2-40B4-BE49-F238E27FC236}">
                <a16:creationId xmlns:a16="http://schemas.microsoft.com/office/drawing/2014/main" id="{9562DC0F-5721-468A-EAD2-CD0B6AB23BF9}"/>
              </a:ext>
            </a:extLst>
          </p:cNvPr>
          <p:cNvSpPr txBox="1">
            <a:spLocks/>
          </p:cNvSpPr>
          <p:nvPr/>
        </p:nvSpPr>
        <p:spPr>
          <a:xfrm>
            <a:off x="175583" y="97272"/>
            <a:ext cx="11401500" cy="49847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Male insurance charges are higher than female insurance charges</a:t>
            </a:r>
          </a:p>
        </p:txBody>
      </p:sp>
      <p:pic>
        <p:nvPicPr>
          <p:cNvPr id="8" name="Picture 7">
            <a:extLst>
              <a:ext uri="{FF2B5EF4-FFF2-40B4-BE49-F238E27FC236}">
                <a16:creationId xmlns:a16="http://schemas.microsoft.com/office/drawing/2014/main" id="{B813705F-7683-6C56-80C2-00BC0E99A5DF}"/>
              </a:ext>
            </a:extLst>
          </p:cNvPr>
          <p:cNvPicPr>
            <a:picLocks noChangeAspect="1"/>
          </p:cNvPicPr>
          <p:nvPr/>
        </p:nvPicPr>
        <p:blipFill>
          <a:blip r:embed="rId3"/>
          <a:stretch>
            <a:fillRect/>
          </a:stretch>
        </p:blipFill>
        <p:spPr>
          <a:xfrm>
            <a:off x="434729" y="1325065"/>
            <a:ext cx="6222222" cy="4571428"/>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73F7A04D-7942-1225-7975-279520C9846F}"/>
              </a:ext>
            </a:extLst>
          </p:cNvPr>
          <p:cNvPicPr>
            <a:picLocks noChangeAspect="1"/>
          </p:cNvPicPr>
          <p:nvPr/>
        </p:nvPicPr>
        <p:blipFill>
          <a:blip r:embed="rId4"/>
          <a:stretch>
            <a:fillRect/>
          </a:stretch>
        </p:blipFill>
        <p:spPr>
          <a:xfrm>
            <a:off x="7323961" y="1818601"/>
            <a:ext cx="3951199" cy="78615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B98D7C25-F6C9-CD2C-F83B-7DF425C7ABEF}"/>
              </a:ext>
            </a:extLst>
          </p:cNvPr>
          <p:cNvGrpSpPr/>
          <p:nvPr/>
        </p:nvGrpSpPr>
        <p:grpSpPr>
          <a:xfrm>
            <a:off x="6833259" y="3400953"/>
            <a:ext cx="4779294" cy="1581697"/>
            <a:chOff x="6904706" y="3808398"/>
            <a:chExt cx="4779294" cy="1581697"/>
          </a:xfrm>
        </p:grpSpPr>
        <p:grpSp>
          <p:nvGrpSpPr>
            <p:cNvPr id="17" name="Group 16">
              <a:extLst>
                <a:ext uri="{FF2B5EF4-FFF2-40B4-BE49-F238E27FC236}">
                  <a16:creationId xmlns:a16="http://schemas.microsoft.com/office/drawing/2014/main" id="{279D07BA-B74F-AC39-717E-59DCA778303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20" name="Group 19">
                <a:extLst>
                  <a:ext uri="{FF2B5EF4-FFF2-40B4-BE49-F238E27FC236}">
                    <a16:creationId xmlns:a16="http://schemas.microsoft.com/office/drawing/2014/main" id="{BADB9CCE-0C2A-CC71-F75D-DF5EFDBDA48A}"/>
                  </a:ext>
                </a:extLst>
              </p:cNvPr>
              <p:cNvGrpSpPr/>
              <p:nvPr/>
            </p:nvGrpSpPr>
            <p:grpSpPr>
              <a:xfrm>
                <a:off x="5969000" y="4599298"/>
                <a:ext cx="1351280" cy="390678"/>
                <a:chOff x="7112244" y="4194645"/>
                <a:chExt cx="1630314" cy="457866"/>
              </a:xfrm>
              <a:solidFill>
                <a:schemeClr val="accent1"/>
              </a:solidFill>
            </p:grpSpPr>
            <p:sp>
              <p:nvSpPr>
                <p:cNvPr id="23" name="Oval 22">
                  <a:extLst>
                    <a:ext uri="{FF2B5EF4-FFF2-40B4-BE49-F238E27FC236}">
                      <a16:creationId xmlns:a16="http://schemas.microsoft.com/office/drawing/2014/main" id="{6F98C254-4186-F3F6-5DD7-6D2C99DC96C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0439E93-9BB3-1C1A-A146-49E374DB172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83AE745C-2124-002E-8C85-C34E4EA6B97C}"/>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Title 1">
                <a:extLst>
                  <a:ext uri="{FF2B5EF4-FFF2-40B4-BE49-F238E27FC236}">
                    <a16:creationId xmlns:a16="http://schemas.microsoft.com/office/drawing/2014/main" id="{AB51EC44-C2A4-09ED-6F81-F375FCBDD0E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22" name="Picture 21">
                <a:extLst>
                  <a:ext uri="{FF2B5EF4-FFF2-40B4-BE49-F238E27FC236}">
                    <a16:creationId xmlns:a16="http://schemas.microsoft.com/office/drawing/2014/main" id="{3D06F2EF-22E2-E04D-A27D-9AFD62069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8" name="TextBox 17">
              <a:extLst>
                <a:ext uri="{FF2B5EF4-FFF2-40B4-BE49-F238E27FC236}">
                  <a16:creationId xmlns:a16="http://schemas.microsoft.com/office/drawing/2014/main" id="{9A8AF419-178C-09E1-B9CE-09D0C9E3693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male insurance charges are higher than female insurance charges.</a:t>
              </a:r>
              <a:endParaRPr lang="en-ID" sz="1600" dirty="0">
                <a:latin typeface="+mn-lt"/>
              </a:endParaRPr>
            </a:p>
          </p:txBody>
        </p:sp>
        <p:sp>
          <p:nvSpPr>
            <p:cNvPr id="19" name="Oval 18">
              <a:extLst>
                <a:ext uri="{FF2B5EF4-FFF2-40B4-BE49-F238E27FC236}">
                  <a16:creationId xmlns:a16="http://schemas.microsoft.com/office/drawing/2014/main" id="{2FA437A0-DA4A-F4C3-F0F8-ED46351220BE}"/>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D03F-79DD-44F3-BEDD-8BE594492E7B}"/>
              </a:ext>
            </a:extLst>
          </p:cNvPr>
          <p:cNvSpPr>
            <a:spLocks noGrp="1"/>
          </p:cNvSpPr>
          <p:nvPr>
            <p:ph type="title"/>
          </p:nvPr>
        </p:nvSpPr>
        <p:spPr/>
        <p:txBody>
          <a:bodyPr>
            <a:normAutofit fontScale="90000"/>
          </a:bodyPr>
          <a:lstStyle/>
          <a:p>
            <a:r>
              <a:rPr lang="en-US" dirty="0"/>
              <a:t>Analysis Summary</a:t>
            </a:r>
            <a:endParaRPr lang="en-ID" dirty="0"/>
          </a:p>
        </p:txBody>
      </p:sp>
      <p:sp>
        <p:nvSpPr>
          <p:cNvPr id="3" name="TextBox 2">
            <a:extLst>
              <a:ext uri="{FF2B5EF4-FFF2-40B4-BE49-F238E27FC236}">
                <a16:creationId xmlns:a16="http://schemas.microsoft.com/office/drawing/2014/main" id="{F668D925-B8DD-3B44-FD46-F99FF82DB3E3}"/>
              </a:ext>
            </a:extLst>
          </p:cNvPr>
          <p:cNvSpPr txBox="1"/>
          <p:nvPr/>
        </p:nvSpPr>
        <p:spPr>
          <a:xfrm>
            <a:off x="800979" y="1587282"/>
            <a:ext cx="10590041" cy="4401205"/>
          </a:xfrm>
          <a:prstGeom prst="rect">
            <a:avLst/>
          </a:prstGeom>
          <a:noFill/>
        </p:spPr>
        <p:txBody>
          <a:bodyPr wrap="square" rtlCol="0">
            <a:spAutoFit/>
          </a:bodyPr>
          <a:lstStyle/>
          <a:p>
            <a:pPr algn="just"/>
            <a:r>
              <a:rPr lang="en-US" sz="2000" dirty="0">
                <a:latin typeface="+mn-lt"/>
              </a:rPr>
              <a:t>	There are </a:t>
            </a:r>
            <a:r>
              <a:rPr lang="en-US" sz="2000" b="1" dirty="0">
                <a:latin typeface="+mn-lt"/>
              </a:rPr>
              <a:t>several factors </a:t>
            </a:r>
            <a:r>
              <a:rPr lang="en-US" sz="2000" dirty="0">
                <a:latin typeface="+mn-lt"/>
              </a:rPr>
              <a:t>that affect insurance user charges determination like </a:t>
            </a:r>
            <a:r>
              <a:rPr lang="en-US" sz="2000" b="1" dirty="0">
                <a:latin typeface="+mn-lt"/>
              </a:rPr>
              <a:t>smoking, BMI value, age, gender, region, and the number of children in a family</a:t>
            </a:r>
            <a:r>
              <a:rPr lang="en-US" sz="2000" dirty="0">
                <a:latin typeface="+mn-lt"/>
              </a:rPr>
              <a:t>. Of those factors, the most </a:t>
            </a:r>
            <a:r>
              <a:rPr lang="en-US" sz="2000" b="1" dirty="0">
                <a:latin typeface="+mn-lt"/>
              </a:rPr>
              <a:t>key factor </a:t>
            </a:r>
            <a:r>
              <a:rPr lang="en-US" sz="2000" dirty="0">
                <a:latin typeface="+mn-lt"/>
              </a:rPr>
              <a:t>to determine </a:t>
            </a:r>
            <a:r>
              <a:rPr lang="en-US" sz="2000" b="1" dirty="0">
                <a:latin typeface="+mn-lt"/>
              </a:rPr>
              <a:t>how expensive </a:t>
            </a:r>
            <a:r>
              <a:rPr lang="en-US" sz="2000" dirty="0">
                <a:latin typeface="+mn-lt"/>
              </a:rPr>
              <a:t>insurance charges will users have is the </a:t>
            </a:r>
            <a:r>
              <a:rPr lang="en-US" sz="2000" b="1" dirty="0">
                <a:latin typeface="+mn-lt"/>
              </a:rPr>
              <a:t>smoking habit</a:t>
            </a:r>
            <a:r>
              <a:rPr lang="en-US" sz="2000" dirty="0">
                <a:latin typeface="+mn-lt"/>
              </a:rPr>
              <a:t>. Analysis shows that people who smoke will get insurance charges higher than people who don’t smoke, the </a:t>
            </a:r>
            <a:r>
              <a:rPr lang="en-US" sz="2000" b="1" dirty="0">
                <a:latin typeface="+mn-lt"/>
              </a:rPr>
              <a:t>charges for smokers are around $18750 </a:t>
            </a:r>
            <a:r>
              <a:rPr lang="en-US" sz="2000" dirty="0">
                <a:latin typeface="+mn-lt"/>
              </a:rPr>
              <a:t>for smokers with </a:t>
            </a:r>
            <a:r>
              <a:rPr lang="en-US" sz="2000" b="1" dirty="0">
                <a:latin typeface="+mn-lt"/>
              </a:rPr>
              <a:t>relatively a good value of BMI, </a:t>
            </a:r>
            <a:r>
              <a:rPr lang="en-US" sz="2000" dirty="0">
                <a:latin typeface="+mn-lt"/>
              </a:rPr>
              <a:t>and around </a:t>
            </a:r>
            <a:r>
              <a:rPr lang="en-US" sz="2000" b="1" dirty="0">
                <a:latin typeface="+mn-lt"/>
              </a:rPr>
              <a:t>$40000 </a:t>
            </a:r>
            <a:r>
              <a:rPr lang="en-US" sz="2000" dirty="0">
                <a:latin typeface="+mn-lt"/>
              </a:rPr>
              <a:t>for smokers with a </a:t>
            </a:r>
            <a:r>
              <a:rPr lang="en-US" sz="2000" b="1" dirty="0">
                <a:latin typeface="+mn-lt"/>
              </a:rPr>
              <a:t>bad value of BMI</a:t>
            </a:r>
            <a:r>
              <a:rPr lang="en-US" sz="2000" dirty="0">
                <a:latin typeface="+mn-lt"/>
              </a:rPr>
              <a:t>. Whereas insurance charges for </a:t>
            </a:r>
            <a:r>
              <a:rPr lang="en-US" sz="2000" b="1" dirty="0">
                <a:latin typeface="+mn-lt"/>
              </a:rPr>
              <a:t>non-smokers</a:t>
            </a:r>
            <a:r>
              <a:rPr lang="en-US" sz="2000" dirty="0">
                <a:latin typeface="+mn-lt"/>
              </a:rPr>
              <a:t> are just around </a:t>
            </a:r>
            <a:r>
              <a:rPr lang="en-US" sz="2000" b="1" dirty="0">
                <a:latin typeface="+mn-lt"/>
              </a:rPr>
              <a:t>$4000</a:t>
            </a:r>
            <a:r>
              <a:rPr lang="en-US" sz="2000" dirty="0">
                <a:latin typeface="+mn-lt"/>
              </a:rPr>
              <a:t>. </a:t>
            </a:r>
            <a:r>
              <a:rPr lang="en-US" sz="2000" b="1" dirty="0">
                <a:latin typeface="+mn-lt"/>
              </a:rPr>
              <a:t>BMI</a:t>
            </a:r>
            <a:r>
              <a:rPr lang="en-US" sz="2000" dirty="0">
                <a:latin typeface="+mn-lt"/>
              </a:rPr>
              <a:t> also becomes the </a:t>
            </a:r>
            <a:r>
              <a:rPr lang="en-US" sz="2000" b="1" dirty="0">
                <a:latin typeface="+mn-lt"/>
              </a:rPr>
              <a:t>second most contributing factor for insurance charge determination</a:t>
            </a:r>
            <a:r>
              <a:rPr lang="en-US" sz="2000" dirty="0">
                <a:latin typeface="+mn-lt"/>
              </a:rPr>
              <a:t>, but the BMI contribution to charges determination is </a:t>
            </a:r>
            <a:r>
              <a:rPr lang="en-US" sz="2000" b="1" dirty="0">
                <a:latin typeface="+mn-lt"/>
              </a:rPr>
              <a:t>larger in smoker people</a:t>
            </a:r>
            <a:r>
              <a:rPr lang="en-US" sz="2000" dirty="0">
                <a:latin typeface="+mn-lt"/>
              </a:rPr>
              <a:t>. The analysis also shows that </a:t>
            </a:r>
            <a:r>
              <a:rPr lang="en-US" sz="2000" b="1" dirty="0">
                <a:latin typeface="+mn-lt"/>
              </a:rPr>
              <a:t>as people get older</a:t>
            </a:r>
            <a:r>
              <a:rPr lang="en-US" sz="2000" dirty="0">
                <a:latin typeface="+mn-lt"/>
              </a:rPr>
              <a:t>, the insurance </a:t>
            </a:r>
            <a:r>
              <a:rPr lang="en-US" sz="2000" b="1" dirty="0">
                <a:latin typeface="+mn-lt"/>
              </a:rPr>
              <a:t>charge is getting expensive</a:t>
            </a:r>
            <a:r>
              <a:rPr lang="en-US" sz="2000" dirty="0">
                <a:latin typeface="+mn-lt"/>
              </a:rPr>
              <a:t>, this age factor is also different in smokers and non-smokers people. The rest of the factor such as </a:t>
            </a:r>
            <a:r>
              <a:rPr lang="en-US" sz="2000" b="1" dirty="0">
                <a:latin typeface="+mn-lt"/>
              </a:rPr>
              <a:t>gender, region, and the number of children </a:t>
            </a:r>
            <a:r>
              <a:rPr lang="en-US" sz="2000" dirty="0">
                <a:latin typeface="+mn-lt"/>
              </a:rPr>
              <a:t>in a family does contribute to the determination of insurance charge but the value is </a:t>
            </a:r>
            <a:r>
              <a:rPr lang="en-US" sz="2000" b="1" dirty="0">
                <a:latin typeface="+mn-lt"/>
              </a:rPr>
              <a:t>very small</a:t>
            </a:r>
            <a:r>
              <a:rPr lang="en-US" sz="2000" dirty="0">
                <a:latin typeface="+mn-lt"/>
              </a:rPr>
              <a:t> compared to smoking, BMI, and age factor. </a:t>
            </a:r>
          </a:p>
        </p:txBody>
      </p:sp>
    </p:spTree>
    <p:extLst>
      <p:ext uri="{BB962C8B-B14F-4D97-AF65-F5344CB8AC3E}">
        <p14:creationId xmlns:p14="http://schemas.microsoft.com/office/powerpoint/2010/main" val="26434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500703" y="629286"/>
            <a:ext cx="2659057" cy="7078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390" name="Google Shape;390;p2"/>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Probability and Statistics for Engineers and Scientist, Ronal E. Walpole et. All</a:t>
            </a:r>
          </a:p>
          <a:p>
            <a:pPr marL="285750" marR="0" lvl="0" indent="-285750" algn="l" rtl="0">
              <a:lnSpc>
                <a:spcPct val="100000"/>
              </a:lnSpc>
              <a:spcBef>
                <a:spcPts val="0"/>
              </a:spcBef>
              <a:spcAft>
                <a:spcPts val="0"/>
              </a:spcAft>
              <a:buClr>
                <a:srgbClr val="103864"/>
              </a:buClr>
              <a:buSzPts val="2000"/>
              <a:buFont typeface="Arial"/>
              <a:buChar char="•"/>
            </a:pP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 Intro to Probability Learning Module</a:t>
            </a: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0070C0"/>
                </a:solidFill>
                <a:latin typeface="Sora"/>
                <a:ea typeface="Sora"/>
                <a:cs typeface="Sora"/>
                <a:sym typeface="Sora"/>
                <a:hlinkClick r:id="rId3">
                  <a:extLst>
                    <a:ext uri="{A12FA001-AC4F-418D-AE19-62706E023703}">
                      <ahyp:hlinkClr xmlns:ahyp="http://schemas.microsoft.com/office/drawing/2018/hyperlinkcolor" val="tx"/>
                    </a:ext>
                  </a:extLst>
                </a:hlinkClick>
              </a:rPr>
              <a:t>Exploratory and Data Analysis Document</a:t>
            </a:r>
            <a:endParaRPr lang="en-US" sz="2000" dirty="0">
              <a:solidFill>
                <a:srgbClr val="0070C0"/>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277183" y="141605"/>
            <a:ext cx="3451537" cy="518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336711" y="1914697"/>
            <a:ext cx="11518577" cy="22467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Insurance companies need to take into account </a:t>
            </a:r>
            <a:r>
              <a:rPr lang="en-US" sz="2000" b="1" dirty="0">
                <a:solidFill>
                  <a:srgbClr val="103864"/>
                </a:solidFill>
                <a:latin typeface="Sora"/>
                <a:ea typeface="Sora"/>
                <a:cs typeface="Sora"/>
                <a:sym typeface="Sora"/>
              </a:rPr>
              <a:t>every aspect of the client’s data </a:t>
            </a:r>
            <a:r>
              <a:rPr lang="en-US" sz="2000" dirty="0">
                <a:solidFill>
                  <a:srgbClr val="103864"/>
                </a:solidFill>
                <a:latin typeface="Sora"/>
                <a:ea typeface="Sora"/>
                <a:cs typeface="Sora"/>
                <a:sym typeface="Sora"/>
              </a:rPr>
              <a:t>to determine the </a:t>
            </a:r>
            <a:r>
              <a:rPr lang="en-US" sz="2000" b="1" dirty="0">
                <a:solidFill>
                  <a:srgbClr val="103864"/>
                </a:solidFill>
                <a:latin typeface="Sora"/>
                <a:ea typeface="Sora"/>
                <a:cs typeface="Sora"/>
                <a:sym typeface="Sora"/>
              </a:rPr>
              <a:t>proper price </a:t>
            </a:r>
            <a:r>
              <a:rPr lang="en-US" sz="2000" dirty="0">
                <a:solidFill>
                  <a:srgbClr val="103864"/>
                </a:solidFill>
                <a:latin typeface="Sora"/>
                <a:ea typeface="Sora"/>
                <a:cs typeface="Sora"/>
                <a:sym typeface="Sora"/>
              </a:rPr>
              <a:t>of the client’s </a:t>
            </a:r>
            <a:r>
              <a:rPr lang="en-US" sz="2000" b="1" dirty="0">
                <a:solidFill>
                  <a:srgbClr val="103864"/>
                </a:solidFill>
                <a:latin typeface="Sora"/>
                <a:ea typeface="Sora"/>
                <a:cs typeface="Sora"/>
                <a:sym typeface="Sora"/>
              </a:rPr>
              <a:t>insurance payment.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insurance payment from the clients will be needed to </a:t>
            </a:r>
            <a:r>
              <a:rPr lang="en-US" sz="2000" b="1" dirty="0">
                <a:solidFill>
                  <a:srgbClr val="103864"/>
                </a:solidFill>
                <a:latin typeface="Sora"/>
                <a:ea typeface="Sora"/>
                <a:cs typeface="Sora"/>
                <a:sym typeface="Sora"/>
              </a:rPr>
              <a:t>pay for health bills </a:t>
            </a:r>
            <a:r>
              <a:rPr lang="en-US" sz="2000" dirty="0">
                <a:solidFill>
                  <a:srgbClr val="103864"/>
                </a:solidFill>
                <a:latin typeface="Sora"/>
                <a:ea typeface="Sora"/>
                <a:cs typeface="Sora"/>
                <a:sym typeface="Sora"/>
              </a:rPr>
              <a:t>to the </a:t>
            </a:r>
            <a:r>
              <a:rPr lang="en-US" sz="2000" b="1" dirty="0">
                <a:solidFill>
                  <a:srgbClr val="103864"/>
                </a:solidFill>
                <a:latin typeface="Sora"/>
                <a:ea typeface="Sora"/>
                <a:cs typeface="Sora"/>
                <a:sym typeface="Sora"/>
              </a:rPr>
              <a:t>healthcare facility </a:t>
            </a:r>
            <a:r>
              <a:rPr lang="en-US" sz="2000" dirty="0">
                <a:solidFill>
                  <a:srgbClr val="103864"/>
                </a:solidFill>
                <a:latin typeface="Sora"/>
                <a:ea typeface="Sora"/>
                <a:cs typeface="Sora"/>
                <a:sym typeface="Sora"/>
              </a:rPr>
              <a:t>(ex. hospital, clinics).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Supervisors of a new insurance agency need help to know how is the </a:t>
            </a:r>
            <a:r>
              <a:rPr lang="en-US" sz="2000" b="1" dirty="0">
                <a:solidFill>
                  <a:srgbClr val="103864"/>
                </a:solidFill>
                <a:latin typeface="Sora"/>
                <a:ea typeface="Sora"/>
                <a:cs typeface="Sora"/>
                <a:sym typeface="Sora"/>
              </a:rPr>
              <a:t>user’s condition related</a:t>
            </a:r>
            <a:r>
              <a:rPr lang="en-US" sz="2000" dirty="0">
                <a:solidFill>
                  <a:srgbClr val="103864"/>
                </a:solidFill>
                <a:latin typeface="Sora"/>
                <a:ea typeface="Sora"/>
                <a:cs typeface="Sora"/>
                <a:sym typeface="Sora"/>
              </a:rPr>
              <a:t> to the </a:t>
            </a:r>
            <a:r>
              <a:rPr lang="en-US" sz="2000" b="1" dirty="0">
                <a:solidFill>
                  <a:srgbClr val="103864"/>
                </a:solidFill>
                <a:latin typeface="Sora"/>
                <a:ea typeface="Sora"/>
                <a:cs typeface="Sora"/>
                <a:sym typeface="Sora"/>
              </a:rPr>
              <a:t>insurance price</a:t>
            </a:r>
            <a:r>
              <a:rPr lang="en-US" sz="2000" dirty="0">
                <a:solidFill>
                  <a:srgbClr val="103864"/>
                </a:solidFill>
                <a:latin typeface="Sora"/>
                <a:ea typeface="Sora"/>
                <a:cs typeface="Sora"/>
                <a:sym typeface="Sora"/>
              </a:rPr>
              <a:t>. He has some data regarding the user’s condition and the insurance price in some regions.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93B769-42CB-2A1B-58A9-482A3ADDFBA1}"/>
              </a:ext>
            </a:extLst>
          </p:cNvPr>
          <p:cNvGrpSpPr/>
          <p:nvPr/>
        </p:nvGrpSpPr>
        <p:grpSpPr>
          <a:xfrm>
            <a:off x="5307734" y="4926265"/>
            <a:ext cx="1328292" cy="447041"/>
            <a:chOff x="10370597" y="172719"/>
            <a:chExt cx="1680602" cy="565612"/>
          </a:xfrm>
        </p:grpSpPr>
        <p:pic>
          <p:nvPicPr>
            <p:cNvPr id="3" name="Picture 2">
              <a:extLst>
                <a:ext uri="{FF2B5EF4-FFF2-40B4-BE49-F238E27FC236}">
                  <a16:creationId xmlns:a16="http://schemas.microsoft.com/office/drawing/2014/main" id="{65C30B76-D891-63EE-A27F-1465360A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328" y="232349"/>
              <a:ext cx="1505140" cy="446352"/>
            </a:xfrm>
            <a:prstGeom prst="rect">
              <a:avLst/>
            </a:prstGeom>
          </p:spPr>
        </p:pic>
        <p:sp>
          <p:nvSpPr>
            <p:cNvPr id="4" name="Flowchart: Terminator 3">
              <a:extLst>
                <a:ext uri="{FF2B5EF4-FFF2-40B4-BE49-F238E27FC236}">
                  <a16:creationId xmlns:a16="http://schemas.microsoft.com/office/drawing/2014/main" id="{D49D272C-53E9-C6E6-4F5C-F0224DA442CF}"/>
                </a:ext>
              </a:extLst>
            </p:cNvPr>
            <p:cNvSpPr/>
            <p:nvPr/>
          </p:nvSpPr>
          <p:spPr>
            <a:xfrm>
              <a:off x="10370597" y="172719"/>
              <a:ext cx="1680602" cy="565612"/>
            </a:xfrm>
            <a:prstGeom prst="flowChartTerminator">
              <a:avLst/>
            </a:prstGeom>
            <a:noFill/>
            <a:ln w="381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5" name="Picture 4">
            <a:extLst>
              <a:ext uri="{FF2B5EF4-FFF2-40B4-BE49-F238E27FC236}">
                <a16:creationId xmlns:a16="http://schemas.microsoft.com/office/drawing/2014/main" id="{E14936BC-E380-B997-88A3-8FD02C72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849" y="1856762"/>
            <a:ext cx="7078063" cy="2762636"/>
          </a:xfrm>
          <a:prstGeom prst="rect">
            <a:avLst/>
          </a:prstGeom>
        </p:spPr>
      </p:pic>
    </p:spTree>
    <p:extLst>
      <p:ext uri="{BB962C8B-B14F-4D97-AF65-F5344CB8AC3E}">
        <p14:creationId xmlns:p14="http://schemas.microsoft.com/office/powerpoint/2010/main" val="220614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21774-DB66-850D-2DC1-403BF244EB31}"/>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BF72444-DCC7-3CDE-F5FB-23C95F7D1F6B}"/>
              </a:ext>
            </a:extLst>
          </p:cNvPr>
          <p:cNvPicPr>
            <a:picLocks noChangeAspect="1"/>
          </p:cNvPicPr>
          <p:nvPr/>
        </p:nvPicPr>
        <p:blipFill>
          <a:blip r:embed="rId2"/>
          <a:stretch>
            <a:fillRect/>
          </a:stretch>
        </p:blipFill>
        <p:spPr>
          <a:xfrm>
            <a:off x="1766306" y="122888"/>
            <a:ext cx="8530457" cy="663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64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D8772-8571-4354-69B6-4DFB576ED409}"/>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88896F24-2D37-FAEB-AC2D-E5654B343CEB}"/>
              </a:ext>
            </a:extLst>
          </p:cNvPr>
          <p:cNvPicPr>
            <a:picLocks noChangeAspect="1"/>
          </p:cNvPicPr>
          <p:nvPr/>
        </p:nvPicPr>
        <p:blipFill>
          <a:blip r:embed="rId2"/>
          <a:stretch>
            <a:fillRect/>
          </a:stretch>
        </p:blipFill>
        <p:spPr>
          <a:xfrm>
            <a:off x="1831421" y="112105"/>
            <a:ext cx="8529158" cy="66337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964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8A47A5-8187-8E45-AE4C-F813C62450F9}"/>
              </a:ext>
            </a:extLst>
          </p:cNvPr>
          <p:cNvGrpSpPr/>
          <p:nvPr/>
        </p:nvGrpSpPr>
        <p:grpSpPr>
          <a:xfrm>
            <a:off x="1468254" y="3500995"/>
            <a:ext cx="2727225" cy="955215"/>
            <a:chOff x="546553" y="2727315"/>
            <a:chExt cx="2727225" cy="955215"/>
          </a:xfrm>
        </p:grpSpPr>
        <p:pic>
          <p:nvPicPr>
            <p:cNvPr id="3" name="Picture 2">
              <a:hlinkClick r:id="rId2"/>
              <a:extLst>
                <a:ext uri="{FF2B5EF4-FFF2-40B4-BE49-F238E27FC236}">
                  <a16:creationId xmlns:a16="http://schemas.microsoft.com/office/drawing/2014/main" id="{2ADB9BA0-1DAF-DB04-EB70-AB0358052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53" y="2727315"/>
              <a:ext cx="965363" cy="955215"/>
            </a:xfrm>
            <a:prstGeom prst="rect">
              <a:avLst/>
            </a:prstGeom>
          </p:spPr>
        </p:pic>
        <p:sp>
          <p:nvSpPr>
            <p:cNvPr id="4" name="TextBox 3">
              <a:hlinkClick r:id="rId2"/>
              <a:extLst>
                <a:ext uri="{FF2B5EF4-FFF2-40B4-BE49-F238E27FC236}">
                  <a16:creationId xmlns:a16="http://schemas.microsoft.com/office/drawing/2014/main" id="{B70502FE-7570-DE64-F218-3ADAF752568E}"/>
                </a:ext>
              </a:extLst>
            </p:cNvPr>
            <p:cNvSpPr txBox="1"/>
            <p:nvPr/>
          </p:nvSpPr>
          <p:spPr>
            <a:xfrm>
              <a:off x="1511916" y="3025737"/>
              <a:ext cx="1761862" cy="477054"/>
            </a:xfrm>
            <a:prstGeom prst="rect">
              <a:avLst/>
            </a:prstGeom>
            <a:noFill/>
          </p:spPr>
          <p:txBody>
            <a:bodyPr wrap="square" rtlCol="0">
              <a:spAutoFit/>
            </a:bodyPr>
            <a:lstStyle/>
            <a:p>
              <a:r>
                <a:rPr lang="en-US" sz="2500" u="sng" dirty="0">
                  <a:solidFill>
                    <a:srgbClr val="4685F4"/>
                  </a:solidFill>
                </a:rPr>
                <a:t>My-Email</a:t>
              </a:r>
              <a:endParaRPr lang="en-ID" sz="2500" u="sng" dirty="0">
                <a:solidFill>
                  <a:srgbClr val="4685F4"/>
                </a:solidFill>
              </a:endParaRPr>
            </a:p>
          </p:txBody>
        </p:sp>
      </p:grpSp>
      <p:grpSp>
        <p:nvGrpSpPr>
          <p:cNvPr id="14" name="Group 13">
            <a:extLst>
              <a:ext uri="{FF2B5EF4-FFF2-40B4-BE49-F238E27FC236}">
                <a16:creationId xmlns:a16="http://schemas.microsoft.com/office/drawing/2014/main" id="{8FF90437-06E7-D816-EF34-880C87D84583}"/>
              </a:ext>
            </a:extLst>
          </p:cNvPr>
          <p:cNvGrpSpPr/>
          <p:nvPr/>
        </p:nvGrpSpPr>
        <p:grpSpPr>
          <a:xfrm>
            <a:off x="1559900" y="4825609"/>
            <a:ext cx="3089600" cy="773847"/>
            <a:chOff x="638199" y="3859431"/>
            <a:chExt cx="3089600" cy="773847"/>
          </a:xfrm>
        </p:grpSpPr>
        <p:pic>
          <p:nvPicPr>
            <p:cNvPr id="5" name="Picture 4">
              <a:hlinkClick r:id="rId4"/>
              <a:extLst>
                <a:ext uri="{FF2B5EF4-FFF2-40B4-BE49-F238E27FC236}">
                  <a16:creationId xmlns:a16="http://schemas.microsoft.com/office/drawing/2014/main" id="{6F1B0A98-E3E1-004B-F467-21F891944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99" y="3859431"/>
              <a:ext cx="782068" cy="773847"/>
            </a:xfrm>
            <a:prstGeom prst="rect">
              <a:avLst/>
            </a:prstGeom>
          </p:spPr>
        </p:pic>
        <p:sp>
          <p:nvSpPr>
            <p:cNvPr id="6" name="TextBox 5">
              <a:hlinkClick r:id="rId4"/>
              <a:extLst>
                <a:ext uri="{FF2B5EF4-FFF2-40B4-BE49-F238E27FC236}">
                  <a16:creationId xmlns:a16="http://schemas.microsoft.com/office/drawing/2014/main" id="{EA928D15-9BB7-0A53-F727-98C9F59B04D1}"/>
                </a:ext>
              </a:extLst>
            </p:cNvPr>
            <p:cNvSpPr txBox="1"/>
            <p:nvPr/>
          </p:nvSpPr>
          <p:spPr>
            <a:xfrm>
              <a:off x="1511914" y="3978114"/>
              <a:ext cx="2215885" cy="477054"/>
            </a:xfrm>
            <a:prstGeom prst="rect">
              <a:avLst/>
            </a:prstGeom>
            <a:noFill/>
          </p:spPr>
          <p:txBody>
            <a:bodyPr wrap="square" rtlCol="0">
              <a:spAutoFit/>
            </a:bodyPr>
            <a:lstStyle/>
            <a:p>
              <a:r>
                <a:rPr lang="en-US" sz="2500" u="sng" dirty="0">
                  <a:solidFill>
                    <a:srgbClr val="4685F4"/>
                  </a:solidFill>
                </a:rPr>
                <a:t>My-LinkedIn</a:t>
              </a:r>
              <a:endParaRPr lang="en-ID" sz="2500" u="sng" dirty="0">
                <a:solidFill>
                  <a:srgbClr val="4685F4"/>
                </a:solidFill>
              </a:endParaRPr>
            </a:p>
          </p:txBody>
        </p:sp>
      </p:grpSp>
      <p:sp>
        <p:nvSpPr>
          <p:cNvPr id="17" name="TextBox 16">
            <a:extLst>
              <a:ext uri="{FF2B5EF4-FFF2-40B4-BE49-F238E27FC236}">
                <a16:creationId xmlns:a16="http://schemas.microsoft.com/office/drawing/2014/main" id="{E9D259B8-FAF7-7920-F4DA-93204102E6E3}"/>
              </a:ext>
            </a:extLst>
          </p:cNvPr>
          <p:cNvSpPr txBox="1"/>
          <p:nvPr/>
        </p:nvSpPr>
        <p:spPr>
          <a:xfrm>
            <a:off x="1341245" y="1228067"/>
            <a:ext cx="3063708"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Reach me ! </a:t>
            </a:r>
          </a:p>
          <a:p>
            <a:pPr algn="ctr"/>
            <a:r>
              <a:rPr lang="en-US" sz="3000" b="1" dirty="0">
                <a:solidFill>
                  <a:schemeClr val="tx1"/>
                </a:solidFill>
                <a:latin typeface="Arial" panose="020B0604020202020204" pitchFamily="34" charset="0"/>
                <a:cs typeface="Arial" panose="020B0604020202020204" pitchFamily="34" charset="0"/>
              </a:rPr>
              <a:t>For discussion</a:t>
            </a:r>
            <a:endParaRPr lang="en-ID" sz="3000" dirty="0">
              <a:solidFill>
                <a:schemeClr val="tx1"/>
              </a:solidFill>
            </a:endParaRPr>
          </a:p>
        </p:txBody>
      </p:sp>
      <p:cxnSp>
        <p:nvCxnSpPr>
          <p:cNvPr id="19" name="Straight Connector 18">
            <a:extLst>
              <a:ext uri="{FF2B5EF4-FFF2-40B4-BE49-F238E27FC236}">
                <a16:creationId xmlns:a16="http://schemas.microsoft.com/office/drawing/2014/main" id="{E8A24AE7-723C-592C-4945-873373FF6646}"/>
              </a:ext>
            </a:extLst>
          </p:cNvPr>
          <p:cNvCxnSpPr>
            <a:cxnSpLocks/>
          </p:cNvCxnSpPr>
          <p:nvPr/>
        </p:nvCxnSpPr>
        <p:spPr>
          <a:xfrm flipV="1">
            <a:off x="5971823" y="765224"/>
            <a:ext cx="0" cy="5443665"/>
          </a:xfrm>
          <a:prstGeom prst="line">
            <a:avLst/>
          </a:prstGeom>
          <a:ln w="5715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8BCBA4E3-6C82-458A-D1AD-629192FD3CA2}"/>
              </a:ext>
            </a:extLst>
          </p:cNvPr>
          <p:cNvSpPr txBox="1"/>
          <p:nvPr/>
        </p:nvSpPr>
        <p:spPr>
          <a:xfrm>
            <a:off x="6295677" y="680359"/>
            <a:ext cx="5423357"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Project Notebook, Repository, &amp; Presentation</a:t>
            </a:r>
            <a:endParaRPr lang="en-ID" sz="3000" dirty="0">
              <a:solidFill>
                <a:schemeClr val="tx1"/>
              </a:solidFill>
            </a:endParaRPr>
          </a:p>
        </p:txBody>
      </p:sp>
      <p:grpSp>
        <p:nvGrpSpPr>
          <p:cNvPr id="10" name="Group 9">
            <a:extLst>
              <a:ext uri="{FF2B5EF4-FFF2-40B4-BE49-F238E27FC236}">
                <a16:creationId xmlns:a16="http://schemas.microsoft.com/office/drawing/2014/main" id="{7D8F1024-FCDF-8014-A89D-36C0D13925F8}"/>
              </a:ext>
            </a:extLst>
          </p:cNvPr>
          <p:cNvGrpSpPr/>
          <p:nvPr/>
        </p:nvGrpSpPr>
        <p:grpSpPr>
          <a:xfrm>
            <a:off x="6925403" y="1822537"/>
            <a:ext cx="4036235" cy="3212925"/>
            <a:chOff x="6862327" y="2054759"/>
            <a:chExt cx="4036235" cy="3212925"/>
          </a:xfrm>
        </p:grpSpPr>
        <p:grpSp>
          <p:nvGrpSpPr>
            <p:cNvPr id="21" name="Group 20">
              <a:extLst>
                <a:ext uri="{FF2B5EF4-FFF2-40B4-BE49-F238E27FC236}">
                  <a16:creationId xmlns:a16="http://schemas.microsoft.com/office/drawing/2014/main" id="{9E738B67-EFFF-43FC-4058-6549F33643A0}"/>
                </a:ext>
              </a:extLst>
            </p:cNvPr>
            <p:cNvGrpSpPr/>
            <p:nvPr/>
          </p:nvGrpSpPr>
          <p:grpSpPr>
            <a:xfrm>
              <a:off x="6880955" y="2054759"/>
              <a:ext cx="4017607" cy="2082681"/>
              <a:chOff x="6508422" y="2756985"/>
              <a:chExt cx="4017607" cy="2082681"/>
            </a:xfrm>
          </p:grpSpPr>
          <p:grpSp>
            <p:nvGrpSpPr>
              <p:cNvPr id="15" name="Group 14">
                <a:extLst>
                  <a:ext uri="{FF2B5EF4-FFF2-40B4-BE49-F238E27FC236}">
                    <a16:creationId xmlns:a16="http://schemas.microsoft.com/office/drawing/2014/main" id="{131CD03F-5AC7-A2D5-DA99-0599F0EC7192}"/>
                  </a:ext>
                </a:extLst>
              </p:cNvPr>
              <p:cNvGrpSpPr/>
              <p:nvPr/>
            </p:nvGrpSpPr>
            <p:grpSpPr>
              <a:xfrm>
                <a:off x="6636849" y="2756985"/>
                <a:ext cx="3889180" cy="955216"/>
                <a:chOff x="6636849" y="2786656"/>
                <a:chExt cx="3889180" cy="955216"/>
              </a:xfrm>
            </p:grpSpPr>
            <p:pic>
              <p:nvPicPr>
                <p:cNvPr id="8" name="Picture 2">
                  <a:extLst>
                    <a:ext uri="{FF2B5EF4-FFF2-40B4-BE49-F238E27FC236}">
                      <a16:creationId xmlns:a16="http://schemas.microsoft.com/office/drawing/2014/main" id="{231A8D38-54D0-DB11-8711-8FB29201C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849" y="2786656"/>
                  <a:ext cx="824095" cy="9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7"/>
                  <a:extLst>
                    <a:ext uri="{FF2B5EF4-FFF2-40B4-BE49-F238E27FC236}">
                      <a16:creationId xmlns:a16="http://schemas.microsoft.com/office/drawing/2014/main" id="{40347898-1E3F-E328-DDDC-2D35B0C711CE}"/>
                    </a:ext>
                  </a:extLst>
                </p:cNvPr>
                <p:cNvSpPr txBox="1"/>
                <p:nvPr/>
              </p:nvSpPr>
              <p:spPr>
                <a:xfrm>
                  <a:off x="7589370" y="2951946"/>
                  <a:ext cx="2936659" cy="477054"/>
                </a:xfrm>
                <a:prstGeom prst="rect">
                  <a:avLst/>
                </a:prstGeom>
                <a:noFill/>
              </p:spPr>
              <p:txBody>
                <a:bodyPr wrap="square" rtlCol="0">
                  <a:spAutoFit/>
                </a:bodyPr>
                <a:lstStyle/>
                <a:p>
                  <a:r>
                    <a:rPr lang="en-US" sz="2500" u="sng" dirty="0">
                      <a:solidFill>
                        <a:srgbClr val="4685F4"/>
                      </a:solidFill>
                    </a:rPr>
                    <a:t>Project-Notebook</a:t>
                  </a:r>
                  <a:endParaRPr lang="en-ID" sz="2500" u="sng" dirty="0">
                    <a:solidFill>
                      <a:srgbClr val="4685F4"/>
                    </a:solidFill>
                  </a:endParaRPr>
                </a:p>
              </p:txBody>
            </p:sp>
          </p:grpSp>
          <p:grpSp>
            <p:nvGrpSpPr>
              <p:cNvPr id="16" name="Group 15">
                <a:extLst>
                  <a:ext uri="{FF2B5EF4-FFF2-40B4-BE49-F238E27FC236}">
                    <a16:creationId xmlns:a16="http://schemas.microsoft.com/office/drawing/2014/main" id="{25749554-5121-5BE0-1B7B-7EE33A0A6B62}"/>
                  </a:ext>
                </a:extLst>
              </p:cNvPr>
              <p:cNvGrpSpPr/>
              <p:nvPr/>
            </p:nvGrpSpPr>
            <p:grpSpPr>
              <a:xfrm>
                <a:off x="6508422" y="3758718"/>
                <a:ext cx="3861571" cy="1080948"/>
                <a:chOff x="6508422" y="3758718"/>
                <a:chExt cx="3861571" cy="1080948"/>
              </a:xfrm>
            </p:grpSpPr>
            <p:pic>
              <p:nvPicPr>
                <p:cNvPr id="11" name="Picture 2" descr="GitHub Logos and Usage · GitHub">
                  <a:extLst>
                    <a:ext uri="{FF2B5EF4-FFF2-40B4-BE49-F238E27FC236}">
                      <a16:creationId xmlns:a16="http://schemas.microsoft.com/office/drawing/2014/main" id="{8A64D22C-DDBD-4CBD-8932-1F42021D83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422" y="3758718"/>
                  <a:ext cx="1080948" cy="1080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9"/>
                  <a:extLst>
                    <a:ext uri="{FF2B5EF4-FFF2-40B4-BE49-F238E27FC236}">
                      <a16:creationId xmlns:a16="http://schemas.microsoft.com/office/drawing/2014/main" id="{D4D422AC-3C41-8FF9-0E40-820D20CD55F0}"/>
                    </a:ext>
                  </a:extLst>
                </p:cNvPr>
                <p:cNvSpPr txBox="1"/>
                <p:nvPr/>
              </p:nvSpPr>
              <p:spPr>
                <a:xfrm>
                  <a:off x="7506096" y="4060665"/>
                  <a:ext cx="2863897" cy="477054"/>
                </a:xfrm>
                <a:prstGeom prst="rect">
                  <a:avLst/>
                </a:prstGeom>
                <a:noFill/>
              </p:spPr>
              <p:txBody>
                <a:bodyPr wrap="square" rtlCol="0">
                  <a:spAutoFit/>
                </a:bodyPr>
                <a:lstStyle/>
                <a:p>
                  <a:r>
                    <a:rPr lang="en-US" sz="2500" u="sng" dirty="0">
                      <a:solidFill>
                        <a:srgbClr val="4685F4"/>
                      </a:solidFill>
                    </a:rPr>
                    <a:t>Project-Repository</a:t>
                  </a:r>
                  <a:endParaRPr lang="en-ID" sz="2500" u="sng" dirty="0">
                    <a:solidFill>
                      <a:srgbClr val="4685F4"/>
                    </a:solidFill>
                  </a:endParaRPr>
                </a:p>
              </p:txBody>
            </p:sp>
          </p:grpSp>
        </p:grpSp>
        <p:grpSp>
          <p:nvGrpSpPr>
            <p:cNvPr id="7" name="Group 6">
              <a:extLst>
                <a:ext uri="{FF2B5EF4-FFF2-40B4-BE49-F238E27FC236}">
                  <a16:creationId xmlns:a16="http://schemas.microsoft.com/office/drawing/2014/main" id="{120A83CC-D2E4-0184-2045-81619661BDCB}"/>
                </a:ext>
              </a:extLst>
            </p:cNvPr>
            <p:cNvGrpSpPr/>
            <p:nvPr/>
          </p:nvGrpSpPr>
          <p:grpSpPr>
            <a:xfrm>
              <a:off x="6862327" y="4251383"/>
              <a:ext cx="3835047" cy="1016301"/>
              <a:chOff x="6862327" y="4251383"/>
              <a:chExt cx="3835047" cy="1016301"/>
            </a:xfrm>
          </p:grpSpPr>
          <p:pic>
            <p:nvPicPr>
              <p:cNvPr id="1026" name="Picture 2">
                <a:extLst>
                  <a:ext uri="{FF2B5EF4-FFF2-40B4-BE49-F238E27FC236}">
                    <a16:creationId xmlns:a16="http://schemas.microsoft.com/office/drawing/2014/main" id="{C1D4AAEF-98D8-69AE-C6DA-CB98D49D91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2327" y="4251383"/>
                <a:ext cx="1016301" cy="1016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hlinkClick r:id="rId11"/>
                <a:extLst>
                  <a:ext uri="{FF2B5EF4-FFF2-40B4-BE49-F238E27FC236}">
                    <a16:creationId xmlns:a16="http://schemas.microsoft.com/office/drawing/2014/main" id="{357BF4CF-F255-E9A6-B646-83A9EF23A18E}"/>
                  </a:ext>
                </a:extLst>
              </p:cNvPr>
              <p:cNvSpPr txBox="1"/>
              <p:nvPr/>
            </p:nvSpPr>
            <p:spPr>
              <a:xfrm>
                <a:off x="7833477" y="4496829"/>
                <a:ext cx="2863897" cy="477054"/>
              </a:xfrm>
              <a:prstGeom prst="rect">
                <a:avLst/>
              </a:prstGeom>
              <a:noFill/>
            </p:spPr>
            <p:txBody>
              <a:bodyPr wrap="square" rtlCol="0">
                <a:spAutoFit/>
              </a:bodyPr>
              <a:lstStyle/>
              <a:p>
                <a:r>
                  <a:rPr lang="en-US" sz="2500" u="sng" dirty="0">
                    <a:solidFill>
                      <a:srgbClr val="4685F4"/>
                    </a:solidFill>
                  </a:rPr>
                  <a:t>Kaggle-Repository</a:t>
                </a:r>
                <a:endParaRPr lang="en-ID" sz="2500" u="sng" dirty="0">
                  <a:solidFill>
                    <a:srgbClr val="4685F4"/>
                  </a:solidFill>
                </a:endParaRPr>
              </a:p>
            </p:txBody>
          </p:sp>
        </p:grpSp>
      </p:grpSp>
      <p:grpSp>
        <p:nvGrpSpPr>
          <p:cNvPr id="25" name="Group 24">
            <a:extLst>
              <a:ext uri="{FF2B5EF4-FFF2-40B4-BE49-F238E27FC236}">
                <a16:creationId xmlns:a16="http://schemas.microsoft.com/office/drawing/2014/main" id="{E0AFA3ED-A4CF-6424-30BC-3A407BCC8D2E}"/>
              </a:ext>
            </a:extLst>
          </p:cNvPr>
          <p:cNvGrpSpPr/>
          <p:nvPr/>
        </p:nvGrpSpPr>
        <p:grpSpPr>
          <a:xfrm>
            <a:off x="1517773" y="2419063"/>
            <a:ext cx="2887175" cy="914400"/>
            <a:chOff x="1517773" y="2464219"/>
            <a:chExt cx="2887175" cy="914400"/>
          </a:xfrm>
        </p:grpSpPr>
        <p:pic>
          <p:nvPicPr>
            <p:cNvPr id="23" name="Graphic 22" descr="Document">
              <a:extLst>
                <a:ext uri="{FF2B5EF4-FFF2-40B4-BE49-F238E27FC236}">
                  <a16:creationId xmlns:a16="http://schemas.microsoft.com/office/drawing/2014/main" id="{A557A459-8307-1332-DA1A-20E8ACC566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17773" y="2464219"/>
              <a:ext cx="914400" cy="914400"/>
            </a:xfrm>
            <a:prstGeom prst="rect">
              <a:avLst/>
            </a:prstGeom>
          </p:spPr>
        </p:pic>
        <p:sp>
          <p:nvSpPr>
            <p:cNvPr id="24" name="TextBox 23">
              <a:hlinkClick r:id="rId14"/>
              <a:extLst>
                <a:ext uri="{FF2B5EF4-FFF2-40B4-BE49-F238E27FC236}">
                  <a16:creationId xmlns:a16="http://schemas.microsoft.com/office/drawing/2014/main" id="{78430DEA-44A7-5882-4882-EB0D2FD8188D}"/>
                </a:ext>
              </a:extLst>
            </p:cNvPr>
            <p:cNvSpPr txBox="1"/>
            <p:nvPr/>
          </p:nvSpPr>
          <p:spPr>
            <a:xfrm>
              <a:off x="2440857" y="2682892"/>
              <a:ext cx="1964091" cy="477054"/>
            </a:xfrm>
            <a:prstGeom prst="rect">
              <a:avLst/>
            </a:prstGeom>
            <a:noFill/>
          </p:spPr>
          <p:txBody>
            <a:bodyPr wrap="square" rtlCol="0">
              <a:spAutoFit/>
            </a:bodyPr>
            <a:lstStyle/>
            <a:p>
              <a:r>
                <a:rPr lang="en-US" sz="2500" u="sng" dirty="0">
                  <a:solidFill>
                    <a:srgbClr val="4685F4"/>
                  </a:solidFill>
                </a:rPr>
                <a:t>My-Resume</a:t>
              </a:r>
              <a:endParaRPr lang="en-ID" sz="2500" u="sng" dirty="0">
                <a:solidFill>
                  <a:srgbClr val="4685F4"/>
                </a:solidFill>
              </a:endParaRPr>
            </a:p>
          </p:txBody>
        </p:sp>
      </p:grpSp>
      <p:pic>
        <p:nvPicPr>
          <p:cNvPr id="18" name="Picture 17">
            <a:extLst>
              <a:ext uri="{FF2B5EF4-FFF2-40B4-BE49-F238E27FC236}">
                <a16:creationId xmlns:a16="http://schemas.microsoft.com/office/drawing/2014/main" id="{2E1BD8E8-72C1-D514-8DAB-C857BB412271}"/>
              </a:ext>
            </a:extLst>
          </p:cNvPr>
          <p:cNvPicPr>
            <a:picLocks noChangeAspect="1"/>
          </p:cNvPicPr>
          <p:nvPr/>
        </p:nvPicPr>
        <p:blipFill>
          <a:blip r:embed="rId15"/>
          <a:stretch>
            <a:fillRect/>
          </a:stretch>
        </p:blipFill>
        <p:spPr>
          <a:xfrm>
            <a:off x="6745171" y="5182819"/>
            <a:ext cx="1151382" cy="809231"/>
          </a:xfrm>
          <a:prstGeom prst="rect">
            <a:avLst/>
          </a:prstGeom>
        </p:spPr>
      </p:pic>
      <p:sp>
        <p:nvSpPr>
          <p:cNvPr id="20" name="TextBox 19">
            <a:extLst>
              <a:ext uri="{FF2B5EF4-FFF2-40B4-BE49-F238E27FC236}">
                <a16:creationId xmlns:a16="http://schemas.microsoft.com/office/drawing/2014/main" id="{AF1DAD50-4324-BE1A-CF2F-943CA70AE823}"/>
              </a:ext>
            </a:extLst>
          </p:cNvPr>
          <p:cNvSpPr txBox="1"/>
          <p:nvPr/>
        </p:nvSpPr>
        <p:spPr>
          <a:xfrm>
            <a:off x="7996414" y="5348773"/>
            <a:ext cx="3607841" cy="477054"/>
          </a:xfrm>
          <a:prstGeom prst="rect">
            <a:avLst/>
          </a:prstGeom>
          <a:noFill/>
        </p:spPr>
        <p:txBody>
          <a:bodyPr wrap="square" rtlCol="0">
            <a:spAutoFit/>
          </a:bodyPr>
          <a:lstStyle/>
          <a:p>
            <a:r>
              <a:rPr lang="en-US" sz="2500" u="sng" dirty="0">
                <a:solidFill>
                  <a:srgbClr val="4685F4"/>
                </a:solidFill>
                <a:hlinkClick r:id="rId16">
                  <a:extLst>
                    <a:ext uri="{A12FA001-AC4F-418D-AE19-62706E023703}">
                      <ahyp:hlinkClr xmlns:ahyp="http://schemas.microsoft.com/office/drawing/2018/hyperlinkcolor" val="tx"/>
                    </a:ext>
                  </a:extLst>
                </a:hlinkClick>
              </a:rPr>
              <a:t>YouTube Presentation</a:t>
            </a:r>
            <a:endParaRPr lang="en-ID" sz="2500" u="sng" dirty="0">
              <a:solidFill>
                <a:srgbClr val="4685F4"/>
              </a:solidFill>
            </a:endParaRPr>
          </a:p>
        </p:txBody>
      </p:sp>
    </p:spTree>
    <p:extLst>
      <p:ext uri="{BB962C8B-B14F-4D97-AF65-F5344CB8AC3E}">
        <p14:creationId xmlns:p14="http://schemas.microsoft.com/office/powerpoint/2010/main" val="82460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267023" y="80645"/>
            <a:ext cx="11401500" cy="610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388943" y="1385592"/>
            <a:ext cx="8563581"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comprises </a:t>
            </a:r>
            <a:r>
              <a:rPr lang="en-US" sz="2000" b="1" dirty="0">
                <a:solidFill>
                  <a:srgbClr val="103864"/>
                </a:solidFill>
                <a:latin typeface="Sora"/>
                <a:ea typeface="Sora"/>
                <a:cs typeface="Sora"/>
                <a:sym typeface="Sora"/>
              </a:rPr>
              <a:t>7 columns </a:t>
            </a:r>
            <a:r>
              <a:rPr lang="en-US" sz="2000" dirty="0">
                <a:solidFill>
                  <a:srgbClr val="103864"/>
                </a:solidFill>
                <a:latin typeface="Sora"/>
                <a:ea typeface="Sora"/>
                <a:cs typeface="Sora"/>
                <a:sym typeface="Sora"/>
              </a:rPr>
              <a:t>and </a:t>
            </a:r>
            <a:r>
              <a:rPr lang="en-US" sz="2000" b="1" dirty="0">
                <a:solidFill>
                  <a:srgbClr val="103864"/>
                </a:solidFill>
                <a:latin typeface="Sora"/>
                <a:ea typeface="Sora"/>
                <a:cs typeface="Sora"/>
                <a:sym typeface="Sora"/>
              </a:rPr>
              <a:t>1338 rows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3 categorical data</a:t>
            </a:r>
            <a:r>
              <a:rPr lang="en-US" sz="2000" dirty="0">
                <a:solidFill>
                  <a:srgbClr val="103864"/>
                </a:solidFill>
                <a:latin typeface="Sora"/>
                <a:ea typeface="Sora"/>
                <a:cs typeface="Sora"/>
                <a:sym typeface="Sora"/>
              </a:rPr>
              <a:t>: Gender, Smoker, and Region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4 numerical data</a:t>
            </a:r>
            <a:r>
              <a:rPr lang="en-US" sz="2000" dirty="0">
                <a:solidFill>
                  <a:srgbClr val="103864"/>
                </a:solidFill>
                <a:latin typeface="Sora"/>
                <a:ea typeface="Sora"/>
                <a:cs typeface="Sora"/>
                <a:sym typeface="Sora"/>
              </a:rPr>
              <a:t>: Age, BMI, Children, and Charges</a:t>
            </a:r>
          </a:p>
        </p:txBody>
      </p:sp>
      <p:pic>
        <p:nvPicPr>
          <p:cNvPr id="3" name="Picture 2">
            <a:extLst>
              <a:ext uri="{FF2B5EF4-FFF2-40B4-BE49-F238E27FC236}">
                <a16:creationId xmlns:a16="http://schemas.microsoft.com/office/drawing/2014/main" id="{B99DEF53-7D03-C83D-E156-5D31EE1FB649}"/>
              </a:ext>
            </a:extLst>
          </p:cNvPr>
          <p:cNvPicPr>
            <a:picLocks noChangeAspect="1"/>
          </p:cNvPicPr>
          <p:nvPr/>
        </p:nvPicPr>
        <p:blipFill>
          <a:blip r:embed="rId3"/>
          <a:stretch>
            <a:fillRect/>
          </a:stretch>
        </p:blipFill>
        <p:spPr>
          <a:xfrm>
            <a:off x="3163356" y="2913286"/>
            <a:ext cx="6204164" cy="2704133"/>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298173" y="0"/>
            <a:ext cx="4094923" cy="7579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 on Age</a:t>
            </a:r>
            <a:endParaRPr dirty="0"/>
          </a:p>
        </p:txBody>
      </p:sp>
      <p:pic>
        <p:nvPicPr>
          <p:cNvPr id="3" name="Picture 2">
            <a:extLst>
              <a:ext uri="{FF2B5EF4-FFF2-40B4-BE49-F238E27FC236}">
                <a16:creationId xmlns:a16="http://schemas.microsoft.com/office/drawing/2014/main" id="{6A2307E0-208D-D64C-4890-1C88269A7027}"/>
              </a:ext>
            </a:extLst>
          </p:cNvPr>
          <p:cNvPicPr>
            <a:picLocks noChangeAspect="1"/>
          </p:cNvPicPr>
          <p:nvPr/>
        </p:nvPicPr>
        <p:blipFill>
          <a:blip r:embed="rId3"/>
          <a:stretch>
            <a:fillRect/>
          </a:stretch>
        </p:blipFill>
        <p:spPr>
          <a:xfrm>
            <a:off x="1002370" y="984652"/>
            <a:ext cx="4778165" cy="3434306"/>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A970FCC7-D045-0D15-0883-439F1516E5CC}"/>
              </a:ext>
            </a:extLst>
          </p:cNvPr>
          <p:cNvPicPr>
            <a:picLocks noChangeAspect="1"/>
          </p:cNvPicPr>
          <p:nvPr/>
        </p:nvPicPr>
        <p:blipFill>
          <a:blip r:embed="rId4"/>
          <a:stretch>
            <a:fillRect/>
          </a:stretch>
        </p:blipFill>
        <p:spPr>
          <a:xfrm>
            <a:off x="6755303" y="984652"/>
            <a:ext cx="4743695" cy="5232400"/>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0B644DD5-EDE5-9D64-EF9E-F698F595FABF}"/>
              </a:ext>
            </a:extLst>
          </p:cNvPr>
          <p:cNvGrpSpPr/>
          <p:nvPr/>
        </p:nvGrpSpPr>
        <p:grpSpPr>
          <a:xfrm>
            <a:off x="638148" y="4582598"/>
            <a:ext cx="6117155" cy="1670373"/>
            <a:chOff x="5577343" y="4582598"/>
            <a:chExt cx="6117155" cy="1670373"/>
          </a:xfrm>
        </p:grpSpPr>
        <p:grpSp>
          <p:nvGrpSpPr>
            <p:cNvPr id="18" name="Group 17">
              <a:extLst>
                <a:ext uri="{FF2B5EF4-FFF2-40B4-BE49-F238E27FC236}">
                  <a16:creationId xmlns:a16="http://schemas.microsoft.com/office/drawing/2014/main" id="{90B8BA1E-DBB0-6628-B8B6-4263325849E5}"/>
                </a:ext>
              </a:extLst>
            </p:cNvPr>
            <p:cNvGrpSpPr/>
            <p:nvPr/>
          </p:nvGrpSpPr>
          <p:grpSpPr>
            <a:xfrm>
              <a:off x="5577343" y="4582598"/>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3D66A6F9-41CF-BB41-4E79-DC4BE92098CD}"/>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D08216-5EDD-D55B-61D3-11E2C2C458D2}"/>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9D05716C-DFCD-62FF-4927-E34181AF3BB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D9FF28E9-6EF1-2837-514F-2098619C47A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734EFF0A-726A-B188-2262-77617EFF794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BEE9F1AC-ECCF-2359-07A5-53AAC8F67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8" name="Group 7">
              <a:extLst>
                <a:ext uri="{FF2B5EF4-FFF2-40B4-BE49-F238E27FC236}">
                  <a16:creationId xmlns:a16="http://schemas.microsoft.com/office/drawing/2014/main" id="{E414122D-2E43-B8D9-789C-9197E43780CE}"/>
                </a:ext>
              </a:extLst>
            </p:cNvPr>
            <p:cNvGrpSpPr/>
            <p:nvPr/>
          </p:nvGrpSpPr>
          <p:grpSpPr>
            <a:xfrm>
              <a:off x="5620090" y="5083420"/>
              <a:ext cx="6074408" cy="1169551"/>
              <a:chOff x="5924552" y="5026270"/>
              <a:chExt cx="6074408" cy="1169551"/>
            </a:xfrm>
          </p:grpSpPr>
          <p:sp>
            <p:nvSpPr>
              <p:cNvPr id="2" name="TextBox 1">
                <a:extLst>
                  <a:ext uri="{FF2B5EF4-FFF2-40B4-BE49-F238E27FC236}">
                    <a16:creationId xmlns:a16="http://schemas.microsoft.com/office/drawing/2014/main" id="{25CBD9A6-7114-27AF-23B2-69CE4104D30F}"/>
                  </a:ext>
                </a:extLst>
              </p:cNvPr>
              <p:cNvSpPr txBox="1"/>
              <p:nvPr/>
            </p:nvSpPr>
            <p:spPr>
              <a:xfrm>
                <a:off x="6072384" y="5026270"/>
                <a:ext cx="5926576" cy="1169551"/>
              </a:xfrm>
              <a:prstGeom prst="rect">
                <a:avLst/>
              </a:prstGeom>
              <a:noFill/>
            </p:spPr>
            <p:txBody>
              <a:bodyPr wrap="square" rtlCol="0">
                <a:spAutoFit/>
              </a:bodyPr>
              <a:lstStyle/>
              <a:p>
                <a:r>
                  <a:rPr lang="en-US" dirty="0"/>
                  <a:t>Insurance user age ranged </a:t>
                </a:r>
                <a:r>
                  <a:rPr lang="en-US" b="1" dirty="0"/>
                  <a:t>from 25 – 51 years old</a:t>
                </a:r>
                <a:r>
                  <a:rPr lang="en-US" dirty="0"/>
                  <a:t>.</a:t>
                </a:r>
              </a:p>
              <a:p>
                <a:r>
                  <a:rPr lang="en-US" b="1" dirty="0"/>
                  <a:t>Smoker</a:t>
                </a:r>
                <a:r>
                  <a:rPr lang="en-US" dirty="0"/>
                  <a:t> and </a:t>
                </a:r>
                <a:r>
                  <a:rPr lang="en-US" b="1" dirty="0"/>
                  <a:t>gender</a:t>
                </a:r>
                <a:r>
                  <a:rPr lang="en-US" dirty="0"/>
                  <a:t> variable are not affecting </a:t>
                </a:r>
                <a:r>
                  <a:rPr lang="en-US" b="1" dirty="0"/>
                  <a:t>age central tendencies. </a:t>
                </a:r>
              </a:p>
              <a:p>
                <a:r>
                  <a:rPr lang="en-US" dirty="0"/>
                  <a:t>The average age of females is larger than the average age of males by </a:t>
                </a:r>
                <a:r>
                  <a:rPr lang="en-US" b="1" dirty="0"/>
                  <a:t>one year.</a:t>
                </a:r>
              </a:p>
              <a:p>
                <a:r>
                  <a:rPr lang="en-US" dirty="0"/>
                  <a:t>Smoker people </a:t>
                </a:r>
                <a:r>
                  <a:rPr lang="en-US" b="1" dirty="0"/>
                  <a:t>proportion</a:t>
                </a:r>
                <a:r>
                  <a:rPr lang="en-US" dirty="0"/>
                  <a:t> is </a:t>
                </a:r>
                <a:r>
                  <a:rPr lang="en-US" b="1" dirty="0"/>
                  <a:t>less than </a:t>
                </a:r>
                <a:r>
                  <a:rPr lang="en-US" dirty="0"/>
                  <a:t>non-smoker people proportion.</a:t>
                </a:r>
                <a:endParaRPr lang="en-ID" dirty="0"/>
              </a:p>
            </p:txBody>
          </p:sp>
          <p:sp>
            <p:nvSpPr>
              <p:cNvPr id="4" name="Oval 3">
                <a:extLst>
                  <a:ext uri="{FF2B5EF4-FFF2-40B4-BE49-F238E27FC236}">
                    <a16:creationId xmlns:a16="http://schemas.microsoft.com/office/drawing/2014/main" id="{0A050EAB-EC47-7E7F-C33B-78A657EF9E9B}"/>
                  </a:ext>
                </a:extLst>
              </p:cNvPr>
              <p:cNvSpPr/>
              <p:nvPr/>
            </p:nvSpPr>
            <p:spPr>
              <a:xfrm>
                <a:off x="5926698" y="51178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D7B28286-08BF-E177-1E57-F0201F0431A3}"/>
                  </a:ext>
                </a:extLst>
              </p:cNvPr>
              <p:cNvSpPr/>
              <p:nvPr/>
            </p:nvSpPr>
            <p:spPr>
              <a:xfrm>
                <a:off x="5924553" y="532216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D4B518E0-2B48-52F3-D718-32D9279CBBA2}"/>
                  </a:ext>
                </a:extLst>
              </p:cNvPr>
              <p:cNvSpPr/>
              <p:nvPr/>
            </p:nvSpPr>
            <p:spPr>
              <a:xfrm>
                <a:off x="5924553" y="59500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1BD7D90-C6EC-144D-CD2B-3934ECED6DEB}"/>
                  </a:ext>
                </a:extLst>
              </p:cNvPr>
              <p:cNvSpPr/>
              <p:nvPr/>
            </p:nvSpPr>
            <p:spPr>
              <a:xfrm>
                <a:off x="5924552" y="55275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0" name="Arrow: Right 9">
            <a:extLst>
              <a:ext uri="{FF2B5EF4-FFF2-40B4-BE49-F238E27FC236}">
                <a16:creationId xmlns:a16="http://schemas.microsoft.com/office/drawing/2014/main" id="{126BB4F2-44C8-C206-010F-2C1D1CB6F2D3}"/>
              </a:ext>
            </a:extLst>
          </p:cNvPr>
          <p:cNvSpPr/>
          <p:nvPr/>
        </p:nvSpPr>
        <p:spPr>
          <a:xfrm>
            <a:off x="5947879" y="2275085"/>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454099" y="96769"/>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3" name="Picture 2">
            <a:extLst>
              <a:ext uri="{FF2B5EF4-FFF2-40B4-BE49-F238E27FC236}">
                <a16:creationId xmlns:a16="http://schemas.microsoft.com/office/drawing/2014/main" id="{208347EC-A4EF-F29A-D888-881DD065E6B0}"/>
              </a:ext>
            </a:extLst>
          </p:cNvPr>
          <p:cNvPicPr>
            <a:picLocks noChangeAspect="1"/>
          </p:cNvPicPr>
          <p:nvPr/>
        </p:nvPicPr>
        <p:blipFill>
          <a:blip r:embed="rId3"/>
          <a:stretch>
            <a:fillRect/>
          </a:stretch>
        </p:blipFill>
        <p:spPr>
          <a:xfrm>
            <a:off x="454099" y="838492"/>
            <a:ext cx="4957267" cy="3563036"/>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CC54B5FA-9DEC-0CF5-C20A-09540EB72CB8}"/>
              </a:ext>
            </a:extLst>
          </p:cNvPr>
          <p:cNvPicPr>
            <a:picLocks noChangeAspect="1"/>
          </p:cNvPicPr>
          <p:nvPr/>
        </p:nvPicPr>
        <p:blipFill>
          <a:blip r:embed="rId4"/>
          <a:stretch>
            <a:fillRect/>
          </a:stretch>
        </p:blipFill>
        <p:spPr>
          <a:xfrm>
            <a:off x="6629903" y="838492"/>
            <a:ext cx="5137487" cy="5511508"/>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202EE582-6DAF-B531-2EA0-C85F5CB925FD}"/>
              </a:ext>
            </a:extLst>
          </p:cNvPr>
          <p:cNvGrpSpPr/>
          <p:nvPr/>
        </p:nvGrpSpPr>
        <p:grpSpPr>
          <a:xfrm>
            <a:off x="630307" y="4686781"/>
            <a:ext cx="6114220" cy="1252050"/>
            <a:chOff x="630307" y="4686781"/>
            <a:chExt cx="6114220" cy="1252050"/>
          </a:xfrm>
        </p:grpSpPr>
        <p:grpSp>
          <p:nvGrpSpPr>
            <p:cNvPr id="10" name="Group 9">
              <a:extLst>
                <a:ext uri="{FF2B5EF4-FFF2-40B4-BE49-F238E27FC236}">
                  <a16:creationId xmlns:a16="http://schemas.microsoft.com/office/drawing/2014/main" id="{3F5F9969-D517-A32A-CD65-188F9FC085AE}"/>
                </a:ext>
              </a:extLst>
            </p:cNvPr>
            <p:cNvGrpSpPr/>
            <p:nvPr/>
          </p:nvGrpSpPr>
          <p:grpSpPr>
            <a:xfrm>
              <a:off x="630307" y="4686781"/>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7" name="Group 6">
              <a:extLst>
                <a:ext uri="{FF2B5EF4-FFF2-40B4-BE49-F238E27FC236}">
                  <a16:creationId xmlns:a16="http://schemas.microsoft.com/office/drawing/2014/main" id="{0E9C7A25-217F-423B-AEBF-828149740DEA}"/>
                </a:ext>
              </a:extLst>
            </p:cNvPr>
            <p:cNvGrpSpPr/>
            <p:nvPr/>
          </p:nvGrpSpPr>
          <p:grpSpPr>
            <a:xfrm>
              <a:off x="673054" y="5200167"/>
              <a:ext cx="6071473" cy="738664"/>
              <a:chOff x="5926695" y="5023784"/>
              <a:chExt cx="6071473" cy="738664"/>
            </a:xfrm>
          </p:grpSpPr>
          <p:sp>
            <p:nvSpPr>
              <p:cNvPr id="2" name="Oval 1">
                <a:extLst>
                  <a:ext uri="{FF2B5EF4-FFF2-40B4-BE49-F238E27FC236}">
                    <a16:creationId xmlns:a16="http://schemas.microsoft.com/office/drawing/2014/main" id="{A9D9FC5B-AECF-94F7-7C49-6D06BF92CE24}"/>
                  </a:ext>
                </a:extLst>
              </p:cNvPr>
              <p:cNvSpPr/>
              <p:nvPr/>
            </p:nvSpPr>
            <p:spPr>
              <a:xfrm>
                <a:off x="5926697" y="50911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F382995-540C-D25D-116A-2744BCE64F0B}"/>
                  </a:ext>
                </a:extLst>
              </p:cNvPr>
              <p:cNvSpPr txBox="1"/>
              <p:nvPr/>
            </p:nvSpPr>
            <p:spPr>
              <a:xfrm>
                <a:off x="6071592" y="5023784"/>
                <a:ext cx="5926576" cy="738664"/>
              </a:xfrm>
              <a:prstGeom prst="rect">
                <a:avLst/>
              </a:prstGeom>
              <a:noFill/>
            </p:spPr>
            <p:txBody>
              <a:bodyPr wrap="square" rtlCol="0">
                <a:spAutoFit/>
              </a:bodyPr>
              <a:lstStyle/>
              <a:p>
                <a:r>
                  <a:rPr lang="en-US" dirty="0"/>
                  <a:t>BMI of Insurance users is ranged </a:t>
                </a:r>
                <a:r>
                  <a:rPr lang="en-US" b="1" dirty="0"/>
                  <a:t>from 24.62 – 36.46</a:t>
                </a:r>
                <a:r>
                  <a:rPr lang="en-US" dirty="0"/>
                  <a:t>.</a:t>
                </a:r>
              </a:p>
              <a:p>
                <a:r>
                  <a:rPr lang="en-US" b="1" dirty="0"/>
                  <a:t>Smoker</a:t>
                </a:r>
                <a:r>
                  <a:rPr lang="en-US" dirty="0"/>
                  <a:t> and </a:t>
                </a:r>
                <a:r>
                  <a:rPr lang="en-US" b="1" dirty="0"/>
                  <a:t>gender</a:t>
                </a:r>
                <a:r>
                  <a:rPr lang="en-US" dirty="0"/>
                  <a:t> variable are not affecting </a:t>
                </a:r>
                <a:r>
                  <a:rPr lang="en-US" b="1" dirty="0"/>
                  <a:t>BMI central tendencies.</a:t>
                </a:r>
              </a:p>
              <a:p>
                <a:r>
                  <a:rPr lang="en-US" dirty="0"/>
                  <a:t>The mean of insurance users lies in </a:t>
                </a:r>
                <a:r>
                  <a:rPr lang="en-US" b="1" dirty="0"/>
                  <a:t>BMI Obese </a:t>
                </a:r>
                <a:r>
                  <a:rPr lang="en-US" dirty="0"/>
                  <a:t>category</a:t>
                </a:r>
                <a:r>
                  <a:rPr lang="en-US" b="1" dirty="0"/>
                  <a:t>.</a:t>
                </a:r>
              </a:p>
            </p:txBody>
          </p:sp>
          <p:sp>
            <p:nvSpPr>
              <p:cNvPr id="5" name="Oval 4">
                <a:extLst>
                  <a:ext uri="{FF2B5EF4-FFF2-40B4-BE49-F238E27FC236}">
                    <a16:creationId xmlns:a16="http://schemas.microsoft.com/office/drawing/2014/main" id="{0326B028-52B8-DB9F-9E3A-DFC064117F46}"/>
                  </a:ext>
                </a:extLst>
              </p:cNvPr>
              <p:cNvSpPr/>
              <p:nvPr/>
            </p:nvSpPr>
            <p:spPr>
              <a:xfrm>
                <a:off x="5926696" y="531812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EF5B9FB6-C960-FFA5-7085-EF8360349979}"/>
                  </a:ext>
                </a:extLst>
              </p:cNvPr>
              <p:cNvSpPr/>
              <p:nvPr/>
            </p:nvSpPr>
            <p:spPr>
              <a:xfrm>
                <a:off x="5926695" y="554328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8" name="Arrow: Right 17">
            <a:extLst>
              <a:ext uri="{FF2B5EF4-FFF2-40B4-BE49-F238E27FC236}">
                <a16:creationId xmlns:a16="http://schemas.microsoft.com/office/drawing/2014/main" id="{276F944B-4AD0-B563-8C2F-3F2C501E1038}"/>
              </a:ext>
            </a:extLst>
          </p:cNvPr>
          <p:cNvSpPr/>
          <p:nvPr/>
        </p:nvSpPr>
        <p:spPr>
          <a:xfrm>
            <a:off x="5720080"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3731</Words>
  <Application>Microsoft Office PowerPoint</Application>
  <PresentationFormat>Widescreen</PresentationFormat>
  <Paragraphs>293</Paragraphs>
  <Slides>43</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Montserrat Light</vt:lpstr>
      <vt:lpstr>Sora</vt:lpstr>
      <vt:lpstr>Roboto Mono Light</vt:lpstr>
      <vt:lpstr>Arial Rounded MT Bold</vt:lpstr>
      <vt:lpstr>Arial</vt:lpstr>
      <vt:lpstr>Roboto Mono</vt:lpstr>
      <vt:lpstr>Calibri</vt:lpstr>
      <vt:lpstr>Roboto Mono Medium</vt:lpstr>
      <vt:lpstr>1_Office Theme</vt:lpstr>
      <vt:lpstr>Office Theme</vt:lpstr>
      <vt:lpstr>PowerPoint Presentation</vt:lpstr>
      <vt:lpstr>Outline</vt:lpstr>
      <vt:lpstr>Introduction</vt:lpstr>
      <vt:lpstr>Introduction</vt:lpstr>
      <vt:lpstr>Dataset</vt:lpstr>
      <vt:lpstr>Dataset</vt:lpstr>
      <vt:lpstr>Descriptive Statistics Analysis</vt:lpstr>
      <vt:lpstr>Analysis on Age</vt:lpstr>
      <vt:lpstr>Analysis on BMI</vt:lpstr>
      <vt:lpstr>Analysis on BMI</vt:lpstr>
      <vt:lpstr>Analysis on Charges</vt:lpstr>
      <vt:lpstr>Analysis on Charges</vt:lpstr>
      <vt:lpstr>Descriptive Statistic Analysis Summary</vt:lpstr>
      <vt:lpstr>Categorical Variables Analysis</vt:lpstr>
      <vt:lpstr>Region Analysis</vt:lpstr>
      <vt:lpstr>Region Analysis</vt:lpstr>
      <vt:lpstr>PowerPoint Presentation</vt:lpstr>
      <vt:lpstr>Categorical Variable Analysis Summary</vt:lpstr>
      <vt:lpstr>Continuous Variables Analysis</vt:lpstr>
      <vt:lpstr>Smoker Probability Charge Analysis</vt:lpstr>
      <vt:lpstr>BMI Probability Charge Analysis</vt:lpstr>
      <vt:lpstr>Smoker and BMI Probability Charge Analysis</vt:lpstr>
      <vt:lpstr>Continuous Variable Analysis Summary</vt:lpstr>
      <vt:lpstr>Correlation Analysis</vt:lpstr>
      <vt:lpstr>Smoker Correlation Analysis</vt:lpstr>
      <vt:lpstr>Smoker Correlation Analysis</vt:lpstr>
      <vt:lpstr>Smoker Correlation Analysis</vt:lpstr>
      <vt:lpstr>Smoker Correlation Analysis</vt:lpstr>
      <vt:lpstr>Non Smoker Correlation Analysis</vt:lpstr>
      <vt:lpstr>Non Smoker Correlation Analysis</vt:lpstr>
      <vt:lpstr>Correlation Analysis Summary </vt:lpstr>
      <vt:lpstr>Hypothesis Testing</vt:lpstr>
      <vt:lpstr>Smoker’s charges are higher than non-smoker’s</vt:lpstr>
      <vt:lpstr>Insurance charges with BMI &gt; 25 is higher than insurance charges with BMI &lt; 25</vt:lpstr>
      <vt:lpstr>Male and Female BMI is similar</vt:lpstr>
      <vt:lpstr>PowerPoint Presentation</vt:lpstr>
      <vt:lpstr>Conclusion</vt:lpstr>
      <vt:lpstr>Analysis Summary</vt:lpstr>
      <vt:lpstr>Reference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Lenovo Flex 5i</cp:lastModifiedBy>
  <cp:revision>99</cp:revision>
  <dcterms:created xsi:type="dcterms:W3CDTF">2022-06-30T03:08:43Z</dcterms:created>
  <dcterms:modified xsi:type="dcterms:W3CDTF">2022-12-14T13:15:06Z</dcterms:modified>
</cp:coreProperties>
</file>